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60"/>
  </p:notesMasterIdLst>
  <p:sldIdLst>
    <p:sldId id="256" r:id="rId2"/>
    <p:sldId id="372" r:id="rId3"/>
    <p:sldId id="374" r:id="rId4"/>
    <p:sldId id="489" r:id="rId5"/>
    <p:sldId id="490" r:id="rId6"/>
    <p:sldId id="491" r:id="rId7"/>
    <p:sldId id="492" r:id="rId8"/>
    <p:sldId id="493" r:id="rId9"/>
    <p:sldId id="494"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6" r:id="rId30"/>
    <p:sldId id="515" r:id="rId31"/>
    <p:sldId id="517" r:id="rId32"/>
    <p:sldId id="518" r:id="rId33"/>
    <p:sldId id="519" r:id="rId34"/>
    <p:sldId id="520" r:id="rId35"/>
    <p:sldId id="521" r:id="rId36"/>
    <p:sldId id="522" r:id="rId37"/>
    <p:sldId id="523" r:id="rId38"/>
    <p:sldId id="524" r:id="rId39"/>
    <p:sldId id="525" r:id="rId40"/>
    <p:sldId id="526" r:id="rId41"/>
    <p:sldId id="527" r:id="rId42"/>
    <p:sldId id="528" r:id="rId43"/>
    <p:sldId id="529" r:id="rId44"/>
    <p:sldId id="530" r:id="rId45"/>
    <p:sldId id="531" r:id="rId46"/>
    <p:sldId id="532" r:id="rId47"/>
    <p:sldId id="533" r:id="rId48"/>
    <p:sldId id="534" r:id="rId49"/>
    <p:sldId id="535" r:id="rId50"/>
    <p:sldId id="536" r:id="rId51"/>
    <p:sldId id="537" r:id="rId52"/>
    <p:sldId id="538" r:id="rId53"/>
    <p:sldId id="539" r:id="rId54"/>
    <p:sldId id="540" r:id="rId55"/>
    <p:sldId id="541" r:id="rId56"/>
    <p:sldId id="542" r:id="rId57"/>
    <p:sldId id="543" r:id="rId58"/>
    <p:sldId id="36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372"/>
            <p14:sldId id="374"/>
            <p14:sldId id="489"/>
            <p14:sldId id="490"/>
            <p14:sldId id="491"/>
            <p14:sldId id="492"/>
            <p14:sldId id="493"/>
            <p14:sldId id="494"/>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6"/>
            <p14:sldId id="515"/>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36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E4A"/>
    <a:srgbClr val="0E3958"/>
    <a:srgbClr val="81C2FF"/>
    <a:srgbClr val="2774B2"/>
    <a:srgbClr val="1C598E"/>
    <a:srgbClr val="2B8FDC"/>
    <a:srgbClr val="742E1E"/>
    <a:srgbClr val="277BBE"/>
    <a:srgbClr val="0E385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04" autoAdjust="0"/>
    <p:restoredTop sz="80049" autoAdjust="0"/>
  </p:normalViewPr>
  <p:slideViewPr>
    <p:cSldViewPr snapToGrid="0" snapToObjects="1">
      <p:cViewPr varScale="1">
        <p:scale>
          <a:sx n="87" d="100"/>
          <a:sy n="87" d="100"/>
        </p:scale>
        <p:origin x="762" y="90"/>
      </p:cViewPr>
      <p:guideLst>
        <p:guide orient="horz" pos="2183"/>
        <p:guide pos="3840"/>
      </p:guideLst>
    </p:cSldViewPr>
  </p:slideViewPr>
  <p:outlineViewPr>
    <p:cViewPr>
      <p:scale>
        <a:sx n="33" d="100"/>
        <a:sy n="33" d="100"/>
      </p:scale>
      <p:origin x="0" y="-10854"/>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82997-AA29-4AD9-A9D7-3AA15F5C6807}" type="datetimeFigureOut">
              <a:rPr lang="zh-CN" altLang="en-US" smtClean="0"/>
              <a:t>2018/11/30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63D8-9002-46BC-9C56-6324E4F3F63C}" type="slidenum">
              <a:rPr lang="zh-CN" altLang="en-US" smtClean="0"/>
              <a:t>‹#›</a:t>
            </a:fld>
            <a:endParaRPr lang="zh-CN" altLang="en-US"/>
          </a:p>
        </p:txBody>
      </p:sp>
    </p:spTree>
    <p:extLst>
      <p:ext uri="{BB962C8B-B14F-4D97-AF65-F5344CB8AC3E}">
        <p14:creationId xmlns:p14="http://schemas.microsoft.com/office/powerpoint/2010/main" val="20940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D963D8-9002-46BC-9C56-6324E4F3F63C}" type="slidenum">
              <a:rPr lang="zh-CN" altLang="en-US" smtClean="0"/>
              <a:t>4</a:t>
            </a:fld>
            <a:endParaRPr lang="zh-CN" altLang="en-US"/>
          </a:p>
        </p:txBody>
      </p:sp>
    </p:spTree>
    <p:extLst>
      <p:ext uri="{BB962C8B-B14F-4D97-AF65-F5344CB8AC3E}">
        <p14:creationId xmlns:p14="http://schemas.microsoft.com/office/powerpoint/2010/main" val="9500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25</a:t>
            </a:fld>
            <a:endParaRPr lang="zh-CN" altLang="en-US"/>
          </a:p>
        </p:txBody>
      </p:sp>
    </p:spTree>
    <p:extLst>
      <p:ext uri="{BB962C8B-B14F-4D97-AF65-F5344CB8AC3E}">
        <p14:creationId xmlns:p14="http://schemas.microsoft.com/office/powerpoint/2010/main" val="24555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26</a:t>
            </a:fld>
            <a:endParaRPr lang="zh-CN" altLang="en-US"/>
          </a:p>
        </p:txBody>
      </p:sp>
    </p:spTree>
    <p:extLst>
      <p:ext uri="{BB962C8B-B14F-4D97-AF65-F5344CB8AC3E}">
        <p14:creationId xmlns:p14="http://schemas.microsoft.com/office/powerpoint/2010/main" val="223788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33</a:t>
            </a:fld>
            <a:endParaRPr lang="zh-CN" altLang="en-US"/>
          </a:p>
        </p:txBody>
      </p:sp>
    </p:spTree>
    <p:extLst>
      <p:ext uri="{BB962C8B-B14F-4D97-AF65-F5344CB8AC3E}">
        <p14:creationId xmlns:p14="http://schemas.microsoft.com/office/powerpoint/2010/main" val="85412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34</a:t>
            </a:fld>
            <a:endParaRPr lang="zh-CN" altLang="en-US"/>
          </a:p>
        </p:txBody>
      </p:sp>
    </p:spTree>
    <p:extLst>
      <p:ext uri="{BB962C8B-B14F-4D97-AF65-F5344CB8AC3E}">
        <p14:creationId xmlns:p14="http://schemas.microsoft.com/office/powerpoint/2010/main" val="352830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Yet, their work has two main limitations</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36</a:t>
            </a:fld>
            <a:endParaRPr lang="zh-CN" altLang="en-US"/>
          </a:p>
        </p:txBody>
      </p:sp>
    </p:spTree>
    <p:extLst>
      <p:ext uri="{BB962C8B-B14F-4D97-AF65-F5344CB8AC3E}">
        <p14:creationId xmlns:p14="http://schemas.microsoft.com/office/powerpoint/2010/main" val="1331288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38</a:t>
            </a:fld>
            <a:endParaRPr lang="zh-CN" altLang="en-US"/>
          </a:p>
        </p:txBody>
      </p:sp>
    </p:spTree>
    <p:extLst>
      <p:ext uri="{BB962C8B-B14F-4D97-AF65-F5344CB8AC3E}">
        <p14:creationId xmlns:p14="http://schemas.microsoft.com/office/powerpoint/2010/main" val="4021057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39</a:t>
            </a:fld>
            <a:endParaRPr lang="zh-CN" altLang="en-US"/>
          </a:p>
        </p:txBody>
      </p:sp>
    </p:spTree>
    <p:extLst>
      <p:ext uri="{BB962C8B-B14F-4D97-AF65-F5344CB8AC3E}">
        <p14:creationId xmlns:p14="http://schemas.microsoft.com/office/powerpoint/2010/main" val="4224540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41</a:t>
            </a:fld>
            <a:endParaRPr lang="zh-CN" altLang="en-US"/>
          </a:p>
        </p:txBody>
      </p:sp>
    </p:spTree>
    <p:extLst>
      <p:ext uri="{BB962C8B-B14F-4D97-AF65-F5344CB8AC3E}">
        <p14:creationId xmlns:p14="http://schemas.microsoft.com/office/powerpoint/2010/main" val="826581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52</a:t>
            </a:fld>
            <a:endParaRPr lang="zh-CN" altLang="en-US"/>
          </a:p>
        </p:txBody>
      </p:sp>
    </p:spTree>
    <p:extLst>
      <p:ext uri="{BB962C8B-B14F-4D97-AF65-F5344CB8AC3E}">
        <p14:creationId xmlns:p14="http://schemas.microsoft.com/office/powerpoint/2010/main" val="1908673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More results can be referred to my proposal</a:t>
            </a:r>
          </a:p>
        </p:txBody>
      </p:sp>
      <p:sp>
        <p:nvSpPr>
          <p:cNvPr id="4" name="灯片编号占位符 3"/>
          <p:cNvSpPr>
            <a:spLocks noGrp="1"/>
          </p:cNvSpPr>
          <p:nvPr>
            <p:ph type="sldNum" sz="quarter" idx="5"/>
          </p:nvPr>
        </p:nvSpPr>
        <p:spPr/>
        <p:txBody>
          <a:bodyPr/>
          <a:lstStyle/>
          <a:p>
            <a:fld id="{43D963D8-9002-46BC-9C56-6324E4F3F63C}" type="slidenum">
              <a:rPr lang="zh-CN" altLang="en-US" smtClean="0"/>
              <a:t>53</a:t>
            </a:fld>
            <a:endParaRPr lang="zh-CN" altLang="en-US"/>
          </a:p>
        </p:txBody>
      </p:sp>
    </p:spTree>
    <p:extLst>
      <p:ext uri="{BB962C8B-B14F-4D97-AF65-F5344CB8AC3E}">
        <p14:creationId xmlns:p14="http://schemas.microsoft.com/office/powerpoint/2010/main" val="362777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https://www.techhive.com/article/3253952/home-tech/best-alexa-smart-home-devices.html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https://www.youtube.com/watch?v=FEr9D2glDXA</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5</a:t>
            </a:fld>
            <a:endParaRPr lang="zh-CN" altLang="en-US"/>
          </a:p>
        </p:txBody>
      </p:sp>
    </p:spTree>
    <p:extLst>
      <p:ext uri="{BB962C8B-B14F-4D97-AF65-F5344CB8AC3E}">
        <p14:creationId xmlns:p14="http://schemas.microsoft.com/office/powerpoint/2010/main" val="345913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Android is the most popular mobile operating system compared to others these days. Having said that, if security breach happens in Android system, it can pose a great harm and cause significant damage to users privacy. The existence of malicious Apps by so far is the most serious security concern. Therefore, like most other modern OSes, Android adopts an isolation-based security mechanism. It means each app are placed into different isolations to begin with. Here’s an example. Suppose we have an Application A and Application B, they are placed into two isolations by the system. Each of them has their own resources and permissions granted to them. They are assigned to different memory pages and cannot interfere with each other. Traditionally, if Application B wants to access the resources of Application A, it has to request the content provider customized by A, and content provider of A will decide whether the requested resource is shareable, if it is, content provider will retrieve the resource and pass to B. However, such strong isolation mechanism is sometimes inefficient and can sometimes </a:t>
            </a:r>
            <a:r>
              <a:rPr lang="en-US" altLang="zh-CN" sz="1200" dirty="0"/>
              <a:t>hinder benign apps from communicating and collaborating with one another effectively. In order to resolve this problem, Android proposed a unique inter-app corporation structure called Android task mechanism.</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13</a:t>
            </a:fld>
            <a:endParaRPr lang="zh-CN" altLang="en-US"/>
          </a:p>
        </p:txBody>
      </p:sp>
    </p:spTree>
    <p:extLst>
      <p:ext uri="{BB962C8B-B14F-4D97-AF65-F5344CB8AC3E}">
        <p14:creationId xmlns:p14="http://schemas.microsoft.com/office/powerpoint/2010/main" val="3856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14</a:t>
            </a:fld>
            <a:endParaRPr lang="zh-CN" altLang="en-US"/>
          </a:p>
        </p:txBody>
      </p:sp>
    </p:spTree>
    <p:extLst>
      <p:ext uri="{BB962C8B-B14F-4D97-AF65-F5344CB8AC3E}">
        <p14:creationId xmlns:p14="http://schemas.microsoft.com/office/powerpoint/2010/main" val="97936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Android official documentation, a task is a collection of Activities</a:t>
            </a:r>
            <a:r>
              <a:rPr lang="en-US" altLang="zh-CN" i="1" dirty="0"/>
              <a:t> </a:t>
            </a:r>
            <a:r>
              <a:rPr lang="en-US" altLang="zh-CN" dirty="0"/>
              <a:t>that users interact to perform a certain job. These Activities are arranged in a stack called back stack. Android task mechanism is designed for facilitating inter-app communication and for better support app collaborating under same tasks. If different Apps want to accomplish a same job, they can put some of their Activities in a same task as if they are operated in the same App. This design can not only make the inter-app collaboration faster but also reduce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take a look at a real-world example. Suppose you are a first time user of Instagram, you will have to first login to Instagram before you can proceed to view the posts in Instagram. In the </a:t>
            </a:r>
            <a:r>
              <a:rPr lang="en-US" altLang="zh-CN" dirty="0" err="1"/>
              <a:t>LogingActivity</a:t>
            </a:r>
            <a:r>
              <a:rPr lang="en-US" altLang="zh-CN" dirty="0"/>
              <a:t> of Instagram, you can actually choose to login with your Facebook account. If you choose this option, you will see the UI changes to Facebook </a:t>
            </a:r>
            <a:r>
              <a:rPr lang="en-US" altLang="zh-CN" dirty="0" err="1"/>
              <a:t>LoginActivity</a:t>
            </a:r>
            <a:r>
              <a:rPr lang="en-US" altLang="zh-CN" dirty="0"/>
              <a:t> which is implemented in the Facebook App. However, they actually reside in a same task. After you login to Facebook, then the UI changes back to </a:t>
            </a:r>
            <a:r>
              <a:rPr lang="en-US" altLang="zh-CN" dirty="0" err="1"/>
              <a:t>ViewPostActivity</a:t>
            </a:r>
            <a:r>
              <a:rPr lang="en-US" altLang="zh-CN" dirty="0"/>
              <a:t> in Instagram where you can view all the posts now. In this case, these three Activities reside in a same task or back stack even though they are from different Apps. Here are the real figures. As we can see, even if Facebook </a:t>
            </a:r>
            <a:r>
              <a:rPr lang="en-US" altLang="zh-CN" dirty="0" err="1"/>
              <a:t>LoginActivity</a:t>
            </a:r>
            <a:r>
              <a:rPr lang="en-US" altLang="zh-CN" dirty="0"/>
              <a:t>  shows up, there is only one Task when you pressed the “</a:t>
            </a:r>
            <a:r>
              <a:rPr lang="en-US" altLang="zh-CN" dirty="0" err="1"/>
              <a:t>recents</a:t>
            </a:r>
            <a:r>
              <a:rPr lang="en-US" altLang="zh-CN" dirty="0"/>
              <a:t>” button.</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15</a:t>
            </a:fld>
            <a:endParaRPr lang="zh-CN" altLang="en-US"/>
          </a:p>
        </p:txBody>
      </p:sp>
    </p:spTree>
    <p:extLst>
      <p:ext uri="{BB962C8B-B14F-4D97-AF65-F5344CB8AC3E}">
        <p14:creationId xmlns:p14="http://schemas.microsoft.com/office/powerpoint/2010/main" val="33963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one hand, Android task mechanism provides a more flexible and convenient inter-app collaboration environment, on the other hand, however, it also leaves privacy concerns due to the relaxation of the isolation enforcement. Relaxation of the isolation enforcement can often cause unexpected over-permissive privilege to other apps. </a:t>
            </a:r>
            <a:r>
              <a:rPr lang="en-US" altLang="zh-CN" dirty="0" err="1"/>
              <a:t>Chaungang</a:t>
            </a:r>
            <a:r>
              <a:rPr lang="en-US" altLang="zh-CN" dirty="0"/>
              <a:t> Ren et al. conducted the first security study towards Android task mechanism and found passive attack vectors related to task hijacking are possible which can result in spoofing and phishing.</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16</a:t>
            </a:fld>
            <a:endParaRPr lang="zh-CN" altLang="en-US"/>
          </a:p>
        </p:txBody>
      </p:sp>
    </p:spTree>
    <p:extLst>
      <p:ext uri="{BB962C8B-B14F-4D97-AF65-F5344CB8AC3E}">
        <p14:creationId xmlns:p14="http://schemas.microsoft.com/office/powerpoint/2010/main" val="327526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control conditions of task mechanism, we split it into a 4-substep process. First we setup our experiment environment which contains 2 App, </a:t>
            </a:r>
            <a:r>
              <a:rPr lang="en-US" altLang="zh-CN" dirty="0" err="1"/>
              <a:t>AppB</a:t>
            </a:r>
            <a:r>
              <a:rPr lang="en-US" altLang="zh-CN" dirty="0"/>
              <a:t> represents benign app and </a:t>
            </a:r>
            <a:r>
              <a:rPr lang="en-US" altLang="zh-CN" dirty="0" err="1"/>
              <a:t>AppM</a:t>
            </a:r>
            <a:r>
              <a:rPr lang="en-US" altLang="zh-CN" dirty="0"/>
              <a:t> represents malicious App. Second </a:t>
            </a:r>
            <a:r>
              <a:rPr lang="en-US" altLang="zh-CN" dirty="0" err="1"/>
              <a:t>substep</a:t>
            </a:r>
            <a:r>
              <a:rPr lang="en-US" altLang="zh-CN" dirty="0"/>
              <a:t> is to explore possible combinations of value keys of task attributes using dynamic testing. Note that we don’t consider </a:t>
            </a:r>
            <a:r>
              <a:rPr lang="en-US" altLang="zh-CN" dirty="0" err="1"/>
              <a:t>AppB</a:t>
            </a:r>
            <a:r>
              <a:rPr lang="en-US" altLang="zh-CN" dirty="0"/>
              <a:t> to have different values other than default for </a:t>
            </a:r>
            <a:r>
              <a:rPr lang="en-US" altLang="zh-CN" dirty="0" err="1"/>
              <a:t>taskAffinity</a:t>
            </a:r>
            <a:r>
              <a:rPr lang="en-US" altLang="zh-CN" dirty="0"/>
              <a:t> and </a:t>
            </a:r>
            <a:r>
              <a:rPr lang="en-US" altLang="zh-CN" dirty="0" err="1"/>
              <a:t>allowTaskReparenting</a:t>
            </a:r>
            <a:r>
              <a:rPr lang="en-US" altLang="zh-CN" dirty="0"/>
              <a:t> since they will not be set in the default case. We only change the attribute values of </a:t>
            </a:r>
            <a:r>
              <a:rPr lang="en-US" altLang="zh-CN" dirty="0" err="1"/>
              <a:t>AppM</a:t>
            </a:r>
            <a:r>
              <a:rPr lang="en-US" altLang="zh-CN" dirty="0"/>
              <a:t> since attacker can only freely set up attribute values for his own malicious app. Then we explore how the launch events could pose a difference in task interference process. And lastly we observed the resulting states, i.e., which app is in the foreground and if they are in the same task.</a:t>
            </a:r>
            <a:endParaRPr lang="zh-CN" altLang="en-US" dirty="0"/>
          </a:p>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20</a:t>
            </a:fld>
            <a:endParaRPr lang="zh-CN" altLang="en-US"/>
          </a:p>
        </p:txBody>
      </p:sp>
    </p:spTree>
    <p:extLst>
      <p:ext uri="{BB962C8B-B14F-4D97-AF65-F5344CB8AC3E}">
        <p14:creationId xmlns:p14="http://schemas.microsoft.com/office/powerpoint/2010/main" val="386629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21</a:t>
            </a:fld>
            <a:endParaRPr lang="zh-CN" altLang="en-US"/>
          </a:p>
        </p:txBody>
      </p:sp>
    </p:spTree>
    <p:extLst>
      <p:ext uri="{BB962C8B-B14F-4D97-AF65-F5344CB8AC3E}">
        <p14:creationId xmlns:p14="http://schemas.microsoft.com/office/powerpoint/2010/main" val="246555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3D963D8-9002-46BC-9C56-6324E4F3F63C}" type="slidenum">
              <a:rPr lang="zh-CN" altLang="en-US" smtClean="0"/>
              <a:t>22</a:t>
            </a:fld>
            <a:endParaRPr lang="zh-CN" altLang="en-US"/>
          </a:p>
        </p:txBody>
      </p:sp>
    </p:spTree>
    <p:extLst>
      <p:ext uri="{BB962C8B-B14F-4D97-AF65-F5344CB8AC3E}">
        <p14:creationId xmlns:p14="http://schemas.microsoft.com/office/powerpoint/2010/main" val="10927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6209" y="1133300"/>
            <a:ext cx="725903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86209" y="3804519"/>
            <a:ext cx="725903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单击以编辑母版副标题样式</a:t>
            </a:r>
            <a:endParaRPr lang="en-US" dirty="0"/>
          </a:p>
        </p:txBody>
      </p:sp>
      <p:pic>
        <p:nvPicPr>
          <p:cNvPr id="6" name="Picture 5">
            <a:extLst>
              <a:ext uri="{FF2B5EF4-FFF2-40B4-BE49-F238E27FC236}">
                <a16:creationId xmlns:a16="http://schemas.microsoft.com/office/drawing/2014/main" id="{9AE65AD2-2FE9-9642-BD7C-5D33591E269D}"/>
              </a:ext>
            </a:extLst>
          </p:cNvPr>
          <p:cNvPicPr>
            <a:picLocks noChangeAspect="1"/>
          </p:cNvPicPr>
          <p:nvPr userDrawn="1"/>
        </p:nvPicPr>
        <p:blipFill>
          <a:blip r:embed="rId2"/>
          <a:stretch>
            <a:fillRect/>
          </a:stretch>
        </p:blipFill>
        <p:spPr>
          <a:xfrm>
            <a:off x="309066" y="227352"/>
            <a:ext cx="1878963" cy="1428012"/>
          </a:xfrm>
          <a:prstGeom prst="rect">
            <a:avLst/>
          </a:prstGeom>
        </p:spPr>
      </p:pic>
      <p:sp>
        <p:nvSpPr>
          <p:cNvPr id="4" name="Parallelogram 3">
            <a:extLst>
              <a:ext uri="{FF2B5EF4-FFF2-40B4-BE49-F238E27FC236}">
                <a16:creationId xmlns:a16="http://schemas.microsoft.com/office/drawing/2014/main" id="{856CA26F-E9D6-EC40-9135-A9891E0E0DC1}"/>
              </a:ext>
            </a:extLst>
          </p:cNvPr>
          <p:cNvSpPr/>
          <p:nvPr userDrawn="1"/>
        </p:nvSpPr>
        <p:spPr>
          <a:xfrm>
            <a:off x="6335486" y="62784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6237514" y="3921490"/>
            <a:ext cx="7913912" cy="294737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595448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5AB18E6-357C-6941-A10B-758B985FCA85}"/>
              </a:ext>
            </a:extLst>
          </p:cNvPr>
          <p:cNvSpPr/>
          <p:nvPr userDrawn="1"/>
        </p:nvSpPr>
        <p:spPr>
          <a:xfrm>
            <a:off x="8941980" y="3304894"/>
            <a:ext cx="4148723" cy="355310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1">
    <p:bg>
      <p:bgPr>
        <a:gradFill flip="none" rotWithShape="1">
          <a:gsLst>
            <a:gs pos="0">
              <a:srgbClr val="0A2E4A"/>
            </a:gs>
            <a:gs pos="100000">
              <a:srgbClr val="0E3958"/>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56CA26F-E9D6-EC40-9135-A9891E0E0DC1}"/>
              </a:ext>
            </a:extLst>
          </p:cNvPr>
          <p:cNvSpPr/>
          <p:nvPr userDrawn="1"/>
        </p:nvSpPr>
        <p:spPr>
          <a:xfrm>
            <a:off x="-2171801" y="5821209"/>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DE1C173A-52F8-BC44-AFA5-D8C47E2DB900}"/>
              </a:ext>
            </a:extLst>
          </p:cNvPr>
          <p:cNvSpPr/>
          <p:nvPr userDrawn="1"/>
        </p:nvSpPr>
        <p:spPr>
          <a:xfrm>
            <a:off x="2188029" y="5568955"/>
            <a:ext cx="3582915" cy="1334382"/>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01A11AA2-7E98-3841-9BA0-F4771A3CE6F0}"/>
              </a:ext>
            </a:extLst>
          </p:cNvPr>
          <p:cNvSpPr/>
          <p:nvPr userDrawn="1"/>
        </p:nvSpPr>
        <p:spPr>
          <a:xfrm>
            <a:off x="5467163" y="5584348"/>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C5B685-B487-0549-A4A7-1747033AD74F}"/>
              </a:ext>
            </a:extLst>
          </p:cNvPr>
          <p:cNvSpPr/>
          <p:nvPr userDrawn="1"/>
        </p:nvSpPr>
        <p:spPr>
          <a:xfrm>
            <a:off x="2025512" y="6358360"/>
            <a:ext cx="6193972" cy="1284514"/>
          </a:xfrm>
          <a:prstGeom prst="parallelogram">
            <a:avLst>
              <a:gd name="adj" fmla="val 72458"/>
            </a:avLst>
          </a:prstGeom>
          <a:solidFill>
            <a:srgbClr val="277BBE">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358C1392-BBCA-CD4A-BBB7-EFC851F721CD}"/>
              </a:ext>
            </a:extLst>
          </p:cNvPr>
          <p:cNvSpPr/>
          <p:nvPr userDrawn="1"/>
        </p:nvSpPr>
        <p:spPr>
          <a:xfrm>
            <a:off x="3391355" y="6012615"/>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1C8EBFAC-9E6F-7142-8DB0-6B2FCEB3A078}"/>
              </a:ext>
            </a:extLst>
          </p:cNvPr>
          <p:cNvSpPr/>
          <p:nvPr userDrawn="1"/>
        </p:nvSpPr>
        <p:spPr>
          <a:xfrm>
            <a:off x="-428076" y="6215001"/>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7382B9C-D296-C648-B104-81269BB0C8B6}"/>
              </a:ext>
            </a:extLst>
          </p:cNvPr>
          <p:cNvSpPr/>
          <p:nvPr userDrawn="1"/>
        </p:nvSpPr>
        <p:spPr>
          <a:xfrm>
            <a:off x="9664004" y="5599741"/>
            <a:ext cx="4144156" cy="1284514"/>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FB08405-EE64-114F-9CA1-350F59E99F67}"/>
              </a:ext>
            </a:extLst>
          </p:cNvPr>
          <p:cNvSpPr/>
          <p:nvPr userDrawn="1"/>
        </p:nvSpPr>
        <p:spPr>
          <a:xfrm>
            <a:off x="7588196" y="6028008"/>
            <a:ext cx="3603859" cy="1142976"/>
          </a:xfrm>
          <a:prstGeom prst="parallelogram">
            <a:avLst>
              <a:gd name="adj" fmla="val 72458"/>
            </a:avLst>
          </a:prstGeom>
          <a:solidFill>
            <a:srgbClr val="2B8FDC">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9392365-BBCB-7C43-BD97-7F0D8D71CB83}"/>
              </a:ext>
            </a:extLst>
          </p:cNvPr>
          <p:cNvPicPr>
            <a:picLocks noChangeAspect="1"/>
          </p:cNvPicPr>
          <p:nvPr userDrawn="1"/>
        </p:nvPicPr>
        <p:blipFill>
          <a:blip r:embed="rId2"/>
          <a:stretch>
            <a:fillRect/>
          </a:stretch>
        </p:blipFill>
        <p:spPr>
          <a:xfrm>
            <a:off x="309066" y="227352"/>
            <a:ext cx="1878963" cy="1428012"/>
          </a:xfrm>
          <a:prstGeom prst="rect">
            <a:avLst/>
          </a:prstGeom>
        </p:spPr>
      </p:pic>
    </p:spTree>
    <p:extLst>
      <p:ext uri="{BB962C8B-B14F-4D97-AF65-F5344CB8AC3E}">
        <p14:creationId xmlns:p14="http://schemas.microsoft.com/office/powerpoint/2010/main" val="24993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9B57C4-A4AE-4EFC-9995-175D0E8089B6}"/>
              </a:ext>
            </a:extLst>
          </p:cNvPr>
          <p:cNvSpPr>
            <a:spLocks noGrp="1"/>
          </p:cNvSpPr>
          <p:nvPr>
            <p:ph type="dt" sz="half" idx="10"/>
          </p:nvPr>
        </p:nvSpPr>
        <p:spPr/>
        <p:txBody>
          <a:bodyPr/>
          <a:lstStyle/>
          <a:p>
            <a:fld id="{FAAD2401-12CA-AF48-9327-81DACDCB6833}" type="datetime1">
              <a:rPr lang="en-US" altLang="zh-CN" smtClean="0"/>
              <a:t>11/30/2018</a:t>
            </a:fld>
            <a:endParaRPr lang="zh-CN" altLang="en-US"/>
          </a:p>
        </p:txBody>
      </p:sp>
      <p:sp>
        <p:nvSpPr>
          <p:cNvPr id="3" name="页脚占位符 2">
            <a:extLst>
              <a:ext uri="{FF2B5EF4-FFF2-40B4-BE49-F238E27FC236}">
                <a16:creationId xmlns:a16="http://schemas.microsoft.com/office/drawing/2014/main" id="{FEB35650-217A-4FF4-B136-614C5BE6C8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257B10-63CC-4DF4-B672-AC57D2CE8544}"/>
              </a:ext>
            </a:extLst>
          </p:cNvPr>
          <p:cNvSpPr>
            <a:spLocks noGrp="1"/>
          </p:cNvSpPr>
          <p:nvPr>
            <p:ph type="sldNum" sz="quarter" idx="12"/>
          </p:nvPr>
        </p:nvSpPr>
        <p:spPr/>
        <p:txBody>
          <a:bodyPr/>
          <a:lstStyle/>
          <a:p>
            <a:fld id="{12633BAD-9368-460B-83A5-8FA1CBAFC089}" type="slidenum">
              <a:rPr lang="zh-CN" altLang="en-US" smtClean="0"/>
              <a:t>‹#›</a:t>
            </a:fld>
            <a:endParaRPr lang="zh-CN" altLang="en-US"/>
          </a:p>
        </p:txBody>
      </p:sp>
    </p:spTree>
    <p:extLst>
      <p:ext uri="{BB962C8B-B14F-4D97-AF65-F5344CB8AC3E}">
        <p14:creationId xmlns:p14="http://schemas.microsoft.com/office/powerpoint/2010/main" val="5821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80504" y="6431902"/>
            <a:ext cx="2844800" cy="365125"/>
          </a:xfrm>
        </p:spPr>
        <p:txBody>
          <a:bodyPr/>
          <a:lstStyle/>
          <a:p>
            <a:fld id="{FEA7353B-AB67-4F4D-8323-CA94D33CA426}" type="datetime1">
              <a:rPr lang="en-US" altLang="zh-CN" smtClean="0"/>
              <a:t>11/30/2018</a:t>
            </a:fld>
            <a:endParaRPr lang="zh-CN" altLang="en-US"/>
          </a:p>
        </p:txBody>
      </p:sp>
      <p:sp>
        <p:nvSpPr>
          <p:cNvPr id="5" name="Footer Placeholder 4"/>
          <p:cNvSpPr>
            <a:spLocks noGrp="1"/>
          </p:cNvSpPr>
          <p:nvPr>
            <p:ph type="ftr" sz="quarter" idx="11"/>
          </p:nvPr>
        </p:nvSpPr>
        <p:spPr>
          <a:xfrm>
            <a:off x="4165600" y="6431902"/>
            <a:ext cx="3860800" cy="365125"/>
          </a:xfrm>
        </p:spPr>
        <p:txBody>
          <a:bodyPr/>
          <a:lstStyle/>
          <a:p>
            <a:endParaRPr lang="zh-CN" altLang="en-US"/>
          </a:p>
        </p:txBody>
      </p:sp>
      <p:sp>
        <p:nvSpPr>
          <p:cNvPr id="6" name="Slide Number Placeholder 5"/>
          <p:cNvSpPr>
            <a:spLocks noGrp="1"/>
          </p:cNvSpPr>
          <p:nvPr>
            <p:ph type="sldNum" sz="quarter" idx="12"/>
          </p:nvPr>
        </p:nvSpPr>
        <p:spPr>
          <a:xfrm>
            <a:off x="8852352" y="6431902"/>
            <a:ext cx="1295695" cy="365125"/>
          </a:xfrm>
        </p:spPr>
        <p:txBody>
          <a:bodyPr/>
          <a:lstStyle/>
          <a:p>
            <a:fld id="{12633BAD-9368-460B-83A5-8FA1CBAFC089}" type="slidenum">
              <a:rPr lang="zh-CN" altLang="en-US" smtClean="0"/>
              <a:t>‹#›</a:t>
            </a:fld>
            <a:endParaRPr lang="zh-CN" altLang="en-US"/>
          </a:p>
        </p:txBody>
      </p:sp>
      <p:sp>
        <p:nvSpPr>
          <p:cNvPr id="7" name="TextBox 6">
            <a:extLst>
              <a:ext uri="{FF2B5EF4-FFF2-40B4-BE49-F238E27FC236}">
                <a16:creationId xmlns:a16="http://schemas.microsoft.com/office/drawing/2014/main" id="{47EDCA27-4E4C-1D44-AF44-CCEE21F5048D}"/>
              </a:ext>
            </a:extLst>
          </p:cNvPr>
          <p:cNvSpPr txBox="1"/>
          <p:nvPr userDrawn="1"/>
        </p:nvSpPr>
        <p:spPr>
          <a:xfrm>
            <a:off x="154548" y="12878"/>
            <a:ext cx="6684134" cy="646331"/>
          </a:xfrm>
          <a:prstGeom prst="rect">
            <a:avLst/>
          </a:prstGeom>
          <a:noFill/>
          <a:ln>
            <a:noFill/>
          </a:ln>
        </p:spPr>
        <p:txBody>
          <a:bodyPr wrap="square" rtlCol="0">
            <a:spAutoFit/>
          </a:bodyPr>
          <a:lstStyle/>
          <a:p>
            <a:endParaRPr lang="en-US" sz="3600" dirty="0">
              <a:ln>
                <a:solidFill>
                  <a:schemeClr val="bg1"/>
                </a:solidFill>
              </a:ln>
            </a:endParaRPr>
          </a:p>
        </p:txBody>
      </p:sp>
      <p:sp>
        <p:nvSpPr>
          <p:cNvPr id="9" name="Title Placeholder 16">
            <a:extLst>
              <a:ext uri="{FF2B5EF4-FFF2-40B4-BE49-F238E27FC236}">
                <a16:creationId xmlns:a16="http://schemas.microsoft.com/office/drawing/2014/main" id="{6A9514BF-206F-F740-B577-40AFF12CC767}"/>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
        <p:nvSpPr>
          <p:cNvPr id="16" name="Content Placeholder 15">
            <a:extLst>
              <a:ext uri="{FF2B5EF4-FFF2-40B4-BE49-F238E27FC236}">
                <a16:creationId xmlns:a16="http://schemas.microsoft.com/office/drawing/2014/main" id="{4DFF27FB-F7EF-5145-8340-F3C2DA0A75AF}"/>
              </a:ext>
            </a:extLst>
          </p:cNvPr>
          <p:cNvSpPr>
            <a:spLocks noGrp="1"/>
          </p:cNvSpPr>
          <p:nvPr>
            <p:ph sz="quarter" idx="13"/>
          </p:nvPr>
        </p:nvSpPr>
        <p:spPr>
          <a:xfrm>
            <a:off x="204487" y="944961"/>
            <a:ext cx="11783026" cy="49878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226139"/>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80504" y="6444068"/>
            <a:ext cx="2844800" cy="365125"/>
          </a:xfrm>
          <a:prstGeom prst="rect">
            <a:avLst/>
          </a:prstGeom>
        </p:spPr>
        <p:txBody>
          <a:bodyPr vert="horz" lIns="91440" tIns="45720" rIns="91440" bIns="45720" rtlCol="0" anchor="ctr"/>
          <a:lstStyle>
            <a:lvl1pPr algn="l">
              <a:defRPr sz="1200">
                <a:solidFill>
                  <a:schemeClr val="tx2"/>
                </a:solidFill>
              </a:defRPr>
            </a:lvl1pPr>
          </a:lstStyle>
          <a:p>
            <a:fld id="{D00799D8-9E36-0747-9DA6-571861EFC63A}" type="datetime1">
              <a:rPr lang="en-US" smtClean="0"/>
              <a:t>11/30/2018</a:t>
            </a:fld>
            <a:endParaRPr lang="en-US" dirty="0"/>
          </a:p>
        </p:txBody>
      </p:sp>
      <p:sp>
        <p:nvSpPr>
          <p:cNvPr id="5" name="Footer Placeholder 4"/>
          <p:cNvSpPr>
            <a:spLocks noGrp="1"/>
          </p:cNvSpPr>
          <p:nvPr>
            <p:ph type="ftr" sz="quarter" idx="3"/>
          </p:nvPr>
        </p:nvSpPr>
        <p:spPr>
          <a:xfrm>
            <a:off x="4165600" y="6444068"/>
            <a:ext cx="38608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8852352" y="6444068"/>
            <a:ext cx="1358448"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
        <p:nvSpPr>
          <p:cNvPr id="10" name="标题占位符 1">
            <a:extLst>
              <a:ext uri="{FF2B5EF4-FFF2-40B4-BE49-F238E27FC236}">
                <a16:creationId xmlns:a16="http://schemas.microsoft.com/office/drawing/2014/main" id="{8833C18D-F0C1-2644-86A6-2978CC003B7E}"/>
              </a:ext>
            </a:extLst>
          </p:cNvPr>
          <p:cNvSpPr txBox="1">
            <a:spLocks/>
          </p:cNvSpPr>
          <p:nvPr userDrawn="1"/>
        </p:nvSpPr>
        <p:spPr bwMode="auto">
          <a:xfrm>
            <a:off x="0" y="0"/>
            <a:ext cx="12192000" cy="692150"/>
          </a:xfrm>
          <a:prstGeom prst="rect">
            <a:avLst/>
          </a:prstGeom>
          <a:solidFill>
            <a:srgbClr val="0070C0"/>
          </a:solidFill>
          <a:ln w="9525">
            <a:solidFill>
              <a:srgbClr val="4A7EBB"/>
            </a:solidFill>
            <a:miter lim="800000"/>
            <a:headEnd/>
            <a:tailEnd/>
          </a:ln>
          <a:effectLst>
            <a:outerShdw blurRad="40000" dist="20000" dir="5400000" rotWithShape="0">
              <a:srgbClr val="808080">
                <a:alpha val="37999"/>
              </a:srgbClr>
            </a:outerShdw>
          </a:effectLst>
        </p:spPr>
        <p:txBody>
          <a:bodyPr vert="horz" wrap="square" lIns="91440" tIns="45720" rIns="91440" bIns="4572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ln>
                <a:noFill/>
              </a:ln>
              <a:solidFill>
                <a:schemeClr val="bg1"/>
              </a:solidFill>
            </a:endParaRPr>
          </a:p>
        </p:txBody>
      </p:sp>
      <p:sp>
        <p:nvSpPr>
          <p:cNvPr id="11" name="矩形​​ 6">
            <a:extLst>
              <a:ext uri="{FF2B5EF4-FFF2-40B4-BE49-F238E27FC236}">
                <a16:creationId xmlns:a16="http://schemas.microsoft.com/office/drawing/2014/main" id="{A7D281F4-67A5-654C-92F0-27FC6AAEF49E}"/>
              </a:ext>
            </a:extLst>
          </p:cNvPr>
          <p:cNvSpPr/>
          <p:nvPr userDrawn="1"/>
        </p:nvSpPr>
        <p:spPr>
          <a:xfrm>
            <a:off x="0" y="692151"/>
            <a:ext cx="12192000" cy="730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Next LT Regular" charset="0"/>
                <a:ea typeface="华文细黑" charset="-122"/>
              </a:defRPr>
            </a:lvl1pPr>
            <a:lvl2pPr marL="742950" indent="-285750">
              <a:defRPr>
                <a:solidFill>
                  <a:schemeClr val="tx1"/>
                </a:solidFill>
                <a:latin typeface="FrutigerNext LT Regular" charset="0"/>
                <a:ea typeface="华文细黑" charset="-122"/>
              </a:defRPr>
            </a:lvl2pPr>
            <a:lvl3pPr marL="1143000" indent="-228600">
              <a:defRPr>
                <a:solidFill>
                  <a:schemeClr val="tx1"/>
                </a:solidFill>
                <a:latin typeface="FrutigerNext LT Regular" charset="0"/>
                <a:ea typeface="华文细黑" charset="-122"/>
              </a:defRPr>
            </a:lvl3pPr>
            <a:lvl4pPr marL="1600200" indent="-228600">
              <a:defRPr>
                <a:solidFill>
                  <a:schemeClr val="tx1"/>
                </a:solidFill>
                <a:latin typeface="FrutigerNext LT Regular" charset="0"/>
                <a:ea typeface="华文细黑" charset="-122"/>
              </a:defRPr>
            </a:lvl4pPr>
            <a:lvl5pPr marL="2057400" indent="-228600">
              <a:defRPr>
                <a:solidFill>
                  <a:schemeClr val="tx1"/>
                </a:solidFill>
                <a:latin typeface="FrutigerNext LT Regular" charset="0"/>
                <a:ea typeface="华文细黑" charset="-122"/>
              </a:defRPr>
            </a:lvl5pPr>
            <a:lvl6pPr marL="2514600" indent="-228600" eaLnBrk="0" fontAlgn="base" hangingPunct="0">
              <a:spcBef>
                <a:spcPct val="0"/>
              </a:spcBef>
              <a:spcAft>
                <a:spcPct val="0"/>
              </a:spcAft>
              <a:defRPr>
                <a:solidFill>
                  <a:schemeClr val="tx1"/>
                </a:solidFill>
                <a:latin typeface="FrutigerNext LT Regular" charset="0"/>
                <a:ea typeface="华文细黑" charset="-122"/>
              </a:defRPr>
            </a:lvl6pPr>
            <a:lvl7pPr marL="2971800" indent="-228600" eaLnBrk="0" fontAlgn="base" hangingPunct="0">
              <a:spcBef>
                <a:spcPct val="0"/>
              </a:spcBef>
              <a:spcAft>
                <a:spcPct val="0"/>
              </a:spcAft>
              <a:defRPr>
                <a:solidFill>
                  <a:schemeClr val="tx1"/>
                </a:solidFill>
                <a:latin typeface="FrutigerNext LT Regular" charset="0"/>
                <a:ea typeface="华文细黑" charset="-122"/>
              </a:defRPr>
            </a:lvl7pPr>
            <a:lvl8pPr marL="3429000" indent="-228600" eaLnBrk="0" fontAlgn="base" hangingPunct="0">
              <a:spcBef>
                <a:spcPct val="0"/>
              </a:spcBef>
              <a:spcAft>
                <a:spcPct val="0"/>
              </a:spcAft>
              <a:defRPr>
                <a:solidFill>
                  <a:schemeClr val="tx1"/>
                </a:solidFill>
                <a:latin typeface="FrutigerNext LT Regular" charset="0"/>
                <a:ea typeface="华文细黑" charset="-122"/>
              </a:defRPr>
            </a:lvl8pPr>
            <a:lvl9pPr marL="3886200" indent="-228600" eaLnBrk="0" fontAlgn="base" hangingPunct="0">
              <a:spcBef>
                <a:spcPct val="0"/>
              </a:spcBef>
              <a:spcAft>
                <a:spcPct val="0"/>
              </a:spcAft>
              <a:defRPr>
                <a:solidFill>
                  <a:schemeClr val="tx1"/>
                </a:solidFill>
                <a:latin typeface="FrutigerNext LT Regular" charset="0"/>
                <a:ea typeface="华文细黑" charset="-122"/>
              </a:defRPr>
            </a:lvl9pPr>
          </a:lstStyle>
          <a:p>
            <a:pPr algn="ctr" eaLnBrk="1" hangingPunct="1">
              <a:defRPr/>
            </a:pPr>
            <a:endParaRPr lang="zh-CN" altLang="en-US" sz="1800" dirty="0">
              <a:solidFill>
                <a:srgbClr val="FFFFFF"/>
              </a:solidFill>
              <a:latin typeface="Franklin Gothic Medium" charset="0"/>
            </a:endParaRPr>
          </a:p>
        </p:txBody>
      </p:sp>
      <p:pic>
        <p:nvPicPr>
          <p:cNvPr id="12" name="Picture 11">
            <a:extLst>
              <a:ext uri="{FF2B5EF4-FFF2-40B4-BE49-F238E27FC236}">
                <a16:creationId xmlns:a16="http://schemas.microsoft.com/office/drawing/2014/main" id="{FCDDC0BA-E93A-6F42-AA8C-13E91B77B3A9}"/>
              </a:ext>
            </a:extLst>
          </p:cNvPr>
          <p:cNvPicPr>
            <a:picLocks noChangeAspect="1"/>
          </p:cNvPicPr>
          <p:nvPr userDrawn="1"/>
        </p:nvPicPr>
        <p:blipFill>
          <a:blip r:embed="rId6"/>
          <a:stretch>
            <a:fillRect/>
          </a:stretch>
        </p:blipFill>
        <p:spPr>
          <a:xfrm>
            <a:off x="10461172" y="6099629"/>
            <a:ext cx="1676400" cy="758371"/>
          </a:xfrm>
          <a:prstGeom prst="rect">
            <a:avLst/>
          </a:prstGeom>
        </p:spPr>
      </p:pic>
      <p:sp>
        <p:nvSpPr>
          <p:cNvPr id="17" name="Title Placeholder 16">
            <a:extLst>
              <a:ext uri="{FF2B5EF4-FFF2-40B4-BE49-F238E27FC236}">
                <a16:creationId xmlns:a16="http://schemas.microsoft.com/office/drawing/2014/main" id="{459C6367-1BB6-7343-BDB1-A6BC02B56E98}"/>
              </a:ext>
            </a:extLst>
          </p:cNvPr>
          <p:cNvSpPr>
            <a:spLocks noGrp="1"/>
          </p:cNvSpPr>
          <p:nvPr>
            <p:ph type="title"/>
          </p:nvPr>
        </p:nvSpPr>
        <p:spPr>
          <a:xfrm>
            <a:off x="196770" y="-1"/>
            <a:ext cx="10515600" cy="746955"/>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790" r:id="rId1"/>
    <p:sldLayoutId id="2147483853" r:id="rId2"/>
    <p:sldLayoutId id="2147483858" r:id="rId3"/>
    <p:sldLayoutId id="2147483859" r:id="rId4"/>
  </p:sldLayoutIdLst>
  <p:hf hdr="0" ftr="0"/>
  <p:txStyles>
    <p:title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mp"/><Relationship Id="rId7" Type="http://schemas.openxmlformats.org/officeDocument/2006/relationships/image" Target="../media/image27.tiff"/><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tiff"/></Relationships>
</file>

<file path=ppt/slides/_rels/slide15.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1.tiff"/><Relationship Id="rId7" Type="http://schemas.openxmlformats.org/officeDocument/2006/relationships/image" Target="../media/image36.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tiff"/><Relationship Id="rId9" Type="http://schemas.openxmlformats.org/officeDocument/2006/relationships/hyperlink" Target="https://www.youtube.com/watch?v=YJJ3EUS_O_I"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1.tiff"/><Relationship Id="rId7" Type="http://schemas.openxmlformats.org/officeDocument/2006/relationships/image" Target="../media/image37.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hyperlink" Target="https://www.youtube.com/watch?v=mxlHzCjddnw" TargetMode="External"/><Relationship Id="rId4" Type="http://schemas.openxmlformats.org/officeDocument/2006/relationships/image" Target="../media/image32.tiff"/><Relationship Id="rId9" Type="http://schemas.openxmlformats.org/officeDocument/2006/relationships/image" Target="../media/image36.tiff"/></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h6OZgPhlNJY" TargetMode="External"/><Relationship Id="rId2" Type="http://schemas.openxmlformats.org/officeDocument/2006/relationships/hyperlink" Target="https://www.youtube.com/watch?v=r6KT9JrkIGw"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tiff"/><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jpeg"/><Relationship Id="rId12"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4.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2.bin"/><Relationship Id="rId7" Type="http://schemas.openxmlformats.org/officeDocument/2006/relationships/image" Target="../media/image58.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62.gif"/><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94.jpg"/><Relationship Id="rId18" Type="http://schemas.openxmlformats.org/officeDocument/2006/relationships/image" Target="../media/image99.jpg"/><Relationship Id="rId3" Type="http://schemas.openxmlformats.org/officeDocument/2006/relationships/image" Target="../media/image92.png"/><Relationship Id="rId7" Type="http://schemas.openxmlformats.org/officeDocument/2006/relationships/image" Target="../media/image180.png"/><Relationship Id="rId12" Type="http://schemas.openxmlformats.org/officeDocument/2006/relationships/image" Target="../media/image23.png"/><Relationship Id="rId17" Type="http://schemas.openxmlformats.org/officeDocument/2006/relationships/image" Target="../media/image98.jpg"/><Relationship Id="rId2" Type="http://schemas.openxmlformats.org/officeDocument/2006/relationships/image" Target="../media/image91.png"/><Relationship Id="rId16" Type="http://schemas.openxmlformats.org/officeDocument/2006/relationships/image" Target="../media/image97.jpg"/><Relationship Id="rId20"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170.png"/><Relationship Id="rId11" Type="http://schemas.openxmlformats.org/officeDocument/2006/relationships/image" Target="../media/image93.png"/><Relationship Id="rId15" Type="http://schemas.openxmlformats.org/officeDocument/2006/relationships/image" Target="../media/image96.jpg"/><Relationship Id="rId10" Type="http://schemas.openxmlformats.org/officeDocument/2006/relationships/image" Target="../media/image210.png"/><Relationship Id="rId19" Type="http://schemas.openxmlformats.org/officeDocument/2006/relationships/image" Target="../media/image100.png"/><Relationship Id="rId9" Type="http://schemas.openxmlformats.org/officeDocument/2006/relationships/image" Target="../media/image200.png"/><Relationship Id="rId14" Type="http://schemas.openxmlformats.org/officeDocument/2006/relationships/image" Target="../media/image95.jpeg"/></Relationships>
</file>

<file path=ppt/slides/_rels/slide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1452" y="1650413"/>
            <a:ext cx="10353368" cy="1692464"/>
          </a:xfrm>
        </p:spPr>
        <p:txBody>
          <a:bodyPr>
            <a:noAutofit/>
          </a:bodyPr>
          <a:lstStyle/>
          <a:p>
            <a:pPr algn="ctr"/>
            <a:r>
              <a:rPr lang="en-US" altLang="zh-CN" sz="4400" dirty="0">
                <a:effectLst/>
                <a:latin typeface="Arial" panose="020B0604020202020204" pitchFamily="34" charset="0"/>
                <a:cs typeface="Arial" panose="020B0604020202020204" pitchFamily="34" charset="0"/>
              </a:rPr>
              <a:t>Security and Privacy of Smart Devices</a:t>
            </a:r>
            <a:br>
              <a:rPr lang="en-US" sz="4400" dirty="0">
                <a:effectLst/>
                <a:latin typeface="Arial" panose="020B0604020202020204" pitchFamily="34" charset="0"/>
                <a:cs typeface="Arial" panose="020B0604020202020204" pitchFamily="34" charset="0"/>
              </a:rPr>
            </a:br>
            <a:br>
              <a:rPr lang="en-US" sz="4400" dirty="0">
                <a:effectLst/>
                <a:latin typeface="Arial" panose="020B0604020202020204" pitchFamily="34" charset="0"/>
                <a:cs typeface="Arial" panose="020B0604020202020204" pitchFamily="34" charset="0"/>
              </a:rPr>
            </a:br>
            <a:r>
              <a:rPr lang="en-US" sz="2800" dirty="0">
                <a:effectLst/>
                <a:latin typeface="Arial" panose="020B0604020202020204" pitchFamily="34" charset="0"/>
                <a:cs typeface="Arial" panose="020B0604020202020204" pitchFamily="34" charset="0"/>
              </a:rPr>
              <a:t>Yinhao Xiao</a:t>
            </a:r>
            <a:br>
              <a:rPr lang="en-US" sz="280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11/30/2018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10</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378966" y="4305455"/>
            <a:ext cx="189186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Attacking</a:t>
            </a:r>
          </a:p>
          <a:p>
            <a:pPr algn="ctr"/>
            <a:r>
              <a:rPr lang="en-US" altLang="zh-CN" sz="2400" b="1" dirty="0">
                <a:latin typeface="Arial" panose="020B0604020202020204" pitchFamily="34" charset="0"/>
                <a:cs typeface="Arial" panose="020B0604020202020204" pitchFamily="34" charset="0"/>
              </a:rPr>
              <a:t>Android OS</a:t>
            </a:r>
            <a:endParaRPr lang="zh-CN" altLang="en-US" sz="2400" b="1" dirty="0">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436986" y="4252705"/>
            <a:ext cx="248978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415477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11</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914824" y="2099920"/>
            <a:ext cx="8362352"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Privilege Leakage and Information Stealing through the Android Task Mechanism</a:t>
            </a:r>
          </a:p>
        </p:txBody>
      </p:sp>
    </p:spTree>
    <p:extLst>
      <p:ext uri="{BB962C8B-B14F-4D97-AF65-F5344CB8AC3E}">
        <p14:creationId xmlns:p14="http://schemas.microsoft.com/office/powerpoint/2010/main" val="13268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0261AB-B223-415C-8861-C567A1A8427F}"/>
              </a:ext>
            </a:extLst>
          </p:cNvPr>
          <p:cNvSpPr>
            <a:spLocks noGrp="1"/>
          </p:cNvSpPr>
          <p:nvPr>
            <p:ph type="sldNum" sz="quarter" idx="12"/>
          </p:nvPr>
        </p:nvSpPr>
        <p:spPr/>
        <p:txBody>
          <a:bodyPr/>
          <a:lstStyle/>
          <a:p>
            <a:fld id="{12633BAD-9368-460B-83A5-8FA1CBAFC089}" type="slidenum">
              <a:rPr lang="zh-CN" altLang="en-US" smtClean="0"/>
              <a:t>12</a:t>
            </a:fld>
            <a:endParaRPr lang="zh-CN" altLang="en-US"/>
          </a:p>
        </p:txBody>
      </p:sp>
      <p:sp>
        <p:nvSpPr>
          <p:cNvPr id="4" name="标题 3">
            <a:extLst>
              <a:ext uri="{FF2B5EF4-FFF2-40B4-BE49-F238E27FC236}">
                <a16:creationId xmlns:a16="http://schemas.microsoft.com/office/drawing/2014/main" id="{46200FB5-3400-4B60-80B7-920DB079332A}"/>
              </a:ext>
            </a:extLst>
          </p:cNvPr>
          <p:cNvSpPr>
            <a:spLocks noGrp="1"/>
          </p:cNvSpPr>
          <p:nvPr>
            <p:ph type="title"/>
          </p:nvPr>
        </p:nvSpPr>
        <p:spPr/>
        <p:txBody>
          <a:bodyPr/>
          <a:lstStyle/>
          <a:p>
            <a:r>
              <a:rPr lang="en-US" dirty="0"/>
              <a:t>Why Android?</a:t>
            </a:r>
          </a:p>
        </p:txBody>
      </p:sp>
      <p:pic>
        <p:nvPicPr>
          <p:cNvPr id="7" name="内容占位符 6">
            <a:extLst>
              <a:ext uri="{FF2B5EF4-FFF2-40B4-BE49-F238E27FC236}">
                <a16:creationId xmlns:a16="http://schemas.microsoft.com/office/drawing/2014/main" id="{CC0CDBED-BB02-4FB8-95F4-FAAB5977E476}"/>
              </a:ext>
            </a:extLst>
          </p:cNvPr>
          <p:cNvPicPr>
            <a:picLocks noGrp="1" noChangeAspect="1"/>
          </p:cNvPicPr>
          <p:nvPr>
            <p:ph sz="quarter" idx="13"/>
          </p:nvPr>
        </p:nvPicPr>
        <p:blipFill>
          <a:blip r:embed="rId2"/>
          <a:stretch>
            <a:fillRect/>
          </a:stretch>
        </p:blipFill>
        <p:spPr>
          <a:xfrm>
            <a:off x="196770" y="1064260"/>
            <a:ext cx="6139867" cy="4561921"/>
          </a:xfrm>
        </p:spPr>
      </p:pic>
      <p:sp>
        <p:nvSpPr>
          <p:cNvPr id="8" name="矩形 7">
            <a:extLst>
              <a:ext uri="{FF2B5EF4-FFF2-40B4-BE49-F238E27FC236}">
                <a16:creationId xmlns:a16="http://schemas.microsoft.com/office/drawing/2014/main" id="{3F6AC66F-D13E-4B10-BE6F-AFB5B7D9C2EA}"/>
              </a:ext>
            </a:extLst>
          </p:cNvPr>
          <p:cNvSpPr/>
          <p:nvPr/>
        </p:nvSpPr>
        <p:spPr>
          <a:xfrm>
            <a:off x="414672" y="6091244"/>
            <a:ext cx="6096000" cy="523220"/>
          </a:xfrm>
          <a:prstGeom prst="rect">
            <a:avLst/>
          </a:prstGeom>
        </p:spPr>
        <p:txBody>
          <a:bodyPr>
            <a:spAutoFit/>
          </a:bodyPr>
          <a:lstStyle/>
          <a:p>
            <a:r>
              <a:rPr lang="en-US" sz="1400" dirty="0"/>
              <a:t>https://www-statista-com.proxygw.wrlc.org/statistics/266136/global-market-share-held-by-smartphone-operating-systems/</a:t>
            </a:r>
          </a:p>
        </p:txBody>
      </p:sp>
      <p:sp>
        <p:nvSpPr>
          <p:cNvPr id="9" name="Oval 4">
            <a:extLst>
              <a:ext uri="{FF2B5EF4-FFF2-40B4-BE49-F238E27FC236}">
                <a16:creationId xmlns:a16="http://schemas.microsoft.com/office/drawing/2014/main" id="{95889928-9EA3-488D-ADD9-BE361C555AE6}"/>
              </a:ext>
            </a:extLst>
          </p:cNvPr>
          <p:cNvSpPr/>
          <p:nvPr/>
        </p:nvSpPr>
        <p:spPr>
          <a:xfrm>
            <a:off x="6906293" y="2173724"/>
            <a:ext cx="5145438" cy="2503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Screen Clipping">
            <a:extLst>
              <a:ext uri="{FF2B5EF4-FFF2-40B4-BE49-F238E27FC236}">
                <a16:creationId xmlns:a16="http://schemas.microsoft.com/office/drawing/2014/main" id="{5FE4593D-9035-4008-B703-6893A8DEBE81}"/>
              </a:ext>
            </a:extLst>
          </p:cNvPr>
          <p:cNvPicPr>
            <a:picLocks noChangeAspect="1"/>
          </p:cNvPicPr>
          <p:nvPr/>
        </p:nvPicPr>
        <p:blipFill>
          <a:blip r:embed="rId3"/>
          <a:stretch>
            <a:fillRect/>
          </a:stretch>
        </p:blipFill>
        <p:spPr>
          <a:xfrm>
            <a:off x="7231016" y="1908533"/>
            <a:ext cx="1140157" cy="893636"/>
          </a:xfrm>
          <a:prstGeom prst="rect">
            <a:avLst/>
          </a:prstGeom>
        </p:spPr>
      </p:pic>
      <p:pic>
        <p:nvPicPr>
          <p:cNvPr id="11" name="Picture 4" descr="Image result for android banking app icon">
            <a:extLst>
              <a:ext uri="{FF2B5EF4-FFF2-40B4-BE49-F238E27FC236}">
                <a16:creationId xmlns:a16="http://schemas.microsoft.com/office/drawing/2014/main" id="{90356617-85D8-4177-A417-A82FFAC89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060" y="3079971"/>
            <a:ext cx="959540" cy="9595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google map icon">
            <a:extLst>
              <a:ext uri="{FF2B5EF4-FFF2-40B4-BE49-F238E27FC236}">
                <a16:creationId xmlns:a16="http://schemas.microsoft.com/office/drawing/2014/main" id="{AB0A9655-DFE5-4BC0-8550-B1ABE6582D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4139" y="4161778"/>
            <a:ext cx="1195492" cy="11954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facebook icon">
            <a:extLst>
              <a:ext uri="{FF2B5EF4-FFF2-40B4-BE49-F238E27FC236}">
                <a16:creationId xmlns:a16="http://schemas.microsoft.com/office/drawing/2014/main" id="{76A50099-0346-4469-8AFC-F8DE18739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0280" y="3621480"/>
            <a:ext cx="910657" cy="9106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A76EA586-66CB-4A68-9B67-3F9519F447F5}"/>
              </a:ext>
            </a:extLst>
          </p:cNvPr>
          <p:cNvPicPr>
            <a:picLocks noChangeAspect="1"/>
          </p:cNvPicPr>
          <p:nvPr/>
        </p:nvPicPr>
        <p:blipFill>
          <a:blip r:embed="rId7"/>
          <a:stretch>
            <a:fillRect/>
          </a:stretch>
        </p:blipFill>
        <p:spPr>
          <a:xfrm>
            <a:off x="10698685" y="1765186"/>
            <a:ext cx="1132416" cy="1132416"/>
          </a:xfrm>
          <a:prstGeom prst="rect">
            <a:avLst/>
          </a:prstGeom>
        </p:spPr>
      </p:pic>
      <p:pic>
        <p:nvPicPr>
          <p:cNvPr id="15" name="Picture 11">
            <a:extLst>
              <a:ext uri="{FF2B5EF4-FFF2-40B4-BE49-F238E27FC236}">
                <a16:creationId xmlns:a16="http://schemas.microsoft.com/office/drawing/2014/main" id="{AD01BB23-FD2A-40B4-8C51-9D06BB747E7F}"/>
              </a:ext>
            </a:extLst>
          </p:cNvPr>
          <p:cNvPicPr>
            <a:picLocks noChangeAspect="1"/>
          </p:cNvPicPr>
          <p:nvPr/>
        </p:nvPicPr>
        <p:blipFill>
          <a:blip r:embed="rId8"/>
          <a:stretch>
            <a:fillRect/>
          </a:stretch>
        </p:blipFill>
        <p:spPr>
          <a:xfrm>
            <a:off x="7961679" y="4229353"/>
            <a:ext cx="884382" cy="884382"/>
          </a:xfrm>
          <a:prstGeom prst="rect">
            <a:avLst/>
          </a:prstGeom>
        </p:spPr>
      </p:pic>
      <p:pic>
        <p:nvPicPr>
          <p:cNvPr id="16" name="Picture 12">
            <a:extLst>
              <a:ext uri="{FF2B5EF4-FFF2-40B4-BE49-F238E27FC236}">
                <a16:creationId xmlns:a16="http://schemas.microsoft.com/office/drawing/2014/main" id="{87CC86B9-C4D9-4EB6-B2C8-A0CC2E655D68}"/>
              </a:ext>
            </a:extLst>
          </p:cNvPr>
          <p:cNvPicPr>
            <a:picLocks noChangeAspect="1"/>
          </p:cNvPicPr>
          <p:nvPr/>
        </p:nvPicPr>
        <p:blipFill>
          <a:blip r:embed="rId9"/>
          <a:stretch>
            <a:fillRect/>
          </a:stretch>
        </p:blipFill>
        <p:spPr>
          <a:xfrm>
            <a:off x="9006340" y="1253421"/>
            <a:ext cx="1057178" cy="1057178"/>
          </a:xfrm>
          <a:prstGeom prst="rect">
            <a:avLst/>
          </a:prstGeom>
        </p:spPr>
      </p:pic>
      <p:pic>
        <p:nvPicPr>
          <p:cNvPr id="17" name="Picture 2" descr="Image result for Android">
            <a:extLst>
              <a:ext uri="{FF2B5EF4-FFF2-40B4-BE49-F238E27FC236}">
                <a16:creationId xmlns:a16="http://schemas.microsoft.com/office/drawing/2014/main" id="{EEBA3ED3-A5B7-40C9-B4B4-DE7D2E40B5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8962" y="2633159"/>
            <a:ext cx="1274556" cy="152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059F7-B10B-4CA8-891A-5A1B6A43BBE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6AB0334C-6505-40B7-95E1-3777A4737AD6}"/>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13</a:t>
            </a:fld>
            <a:endParaRPr lang="zh-CN" altLang="en-US"/>
          </a:p>
        </p:txBody>
      </p:sp>
      <p:sp>
        <p:nvSpPr>
          <p:cNvPr id="22" name="Text Placeholder 1">
            <a:extLst>
              <a:ext uri="{FF2B5EF4-FFF2-40B4-BE49-F238E27FC236}">
                <a16:creationId xmlns:a16="http://schemas.microsoft.com/office/drawing/2014/main" id="{7410854C-6FA4-46D2-B95E-289FEC56245E}"/>
              </a:ext>
            </a:extLst>
          </p:cNvPr>
          <p:cNvSpPr txBox="1">
            <a:spLocks/>
          </p:cNvSpPr>
          <p:nvPr/>
        </p:nvSpPr>
        <p:spPr>
          <a:xfrm>
            <a:off x="823844" y="1239110"/>
            <a:ext cx="4880138" cy="4230410"/>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3200"/>
              <a:t>Android adopts an isolation-based security mechanism</a:t>
            </a:r>
          </a:p>
          <a:p>
            <a:pPr marL="863615" lvl="1" indent="-457200">
              <a:buSzPct val="80000"/>
              <a:buFont typeface="Wingdings" charset="2"/>
              <a:buChar char="§"/>
            </a:pPr>
            <a:r>
              <a:rPr lang="en-US" sz="2800">
                <a:latin typeface="Cambria" charset="0"/>
                <a:ea typeface="Cambria" charset="0"/>
                <a:cs typeface="Cambria" charset="0"/>
              </a:rPr>
              <a:t>Isolation between apps</a:t>
            </a:r>
          </a:p>
          <a:p>
            <a:pPr marL="863615" lvl="1" indent="-457200">
              <a:buSzPct val="80000"/>
              <a:buFont typeface="Wingdings" charset="2"/>
              <a:buChar char="§"/>
            </a:pPr>
            <a:r>
              <a:rPr lang="en-US" sz="2800">
                <a:latin typeface="Cambria" charset="0"/>
                <a:ea typeface="Cambria" charset="0"/>
                <a:cs typeface="Cambria" charset="0"/>
              </a:rPr>
              <a:t>Controlled inter-app communication through specific interface. </a:t>
            </a:r>
          </a:p>
          <a:p>
            <a:endParaRPr lang="en-US" sz="2800" dirty="0"/>
          </a:p>
        </p:txBody>
      </p:sp>
      <p:sp>
        <p:nvSpPr>
          <p:cNvPr id="24" name="Rounded Rectangle 4">
            <a:extLst>
              <a:ext uri="{FF2B5EF4-FFF2-40B4-BE49-F238E27FC236}">
                <a16:creationId xmlns:a16="http://schemas.microsoft.com/office/drawing/2014/main" id="{8AE4F37A-498F-4324-A67B-01644F4FEF9A}"/>
              </a:ext>
            </a:extLst>
          </p:cNvPr>
          <p:cNvSpPr/>
          <p:nvPr/>
        </p:nvSpPr>
        <p:spPr>
          <a:xfrm>
            <a:off x="6242782" y="1470958"/>
            <a:ext cx="1828800" cy="3068664"/>
          </a:xfrm>
          <a:prstGeom prst="roundRect">
            <a:avLst>
              <a:gd name="adj" fmla="val 870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chemeClr val="accent5"/>
                </a:solidFill>
                <a:latin typeface="Cambria" charset="0"/>
                <a:ea typeface="Cambria" charset="0"/>
                <a:cs typeface="Cambria" charset="0"/>
              </a:rPr>
              <a:t>App_A</a:t>
            </a:r>
            <a:endParaRPr lang="en-US" sz="1800" b="1" dirty="0">
              <a:solidFill>
                <a:schemeClr val="accent5"/>
              </a:solidFill>
              <a:latin typeface="Cambria" charset="0"/>
              <a:ea typeface="Cambria" charset="0"/>
              <a:cs typeface="Cambria" charset="0"/>
            </a:endParaRPr>
          </a:p>
        </p:txBody>
      </p:sp>
      <p:sp>
        <p:nvSpPr>
          <p:cNvPr id="25" name="Rounded Rectangle 5">
            <a:extLst>
              <a:ext uri="{FF2B5EF4-FFF2-40B4-BE49-F238E27FC236}">
                <a16:creationId xmlns:a16="http://schemas.microsoft.com/office/drawing/2014/main" id="{4AF67B0B-4F33-4C0F-9B32-89C6841FFF04}"/>
              </a:ext>
            </a:extLst>
          </p:cNvPr>
          <p:cNvSpPr/>
          <p:nvPr/>
        </p:nvSpPr>
        <p:spPr>
          <a:xfrm>
            <a:off x="9248844" y="1470957"/>
            <a:ext cx="1793851" cy="3068665"/>
          </a:xfrm>
          <a:prstGeom prst="roundRect">
            <a:avLst>
              <a:gd name="adj" fmla="val 870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a:solidFill>
                  <a:srgbClr val="00B050"/>
                </a:solidFill>
                <a:latin typeface="Cambria" charset="0"/>
                <a:ea typeface="Cambria" charset="0"/>
                <a:cs typeface="Cambria" charset="0"/>
              </a:rPr>
              <a:t>App_B</a:t>
            </a:r>
            <a:endParaRPr lang="en-US" sz="1800" b="1" dirty="0">
              <a:solidFill>
                <a:srgbClr val="00B050"/>
              </a:solidFill>
              <a:latin typeface="Cambria" charset="0"/>
              <a:ea typeface="Cambria" charset="0"/>
              <a:cs typeface="Cambria" charset="0"/>
            </a:endParaRPr>
          </a:p>
        </p:txBody>
      </p:sp>
      <p:sp>
        <p:nvSpPr>
          <p:cNvPr id="26" name="Rectangle 6">
            <a:extLst>
              <a:ext uri="{FF2B5EF4-FFF2-40B4-BE49-F238E27FC236}">
                <a16:creationId xmlns:a16="http://schemas.microsoft.com/office/drawing/2014/main" id="{A8F627DD-760A-446E-B30F-5937CE2ED590}"/>
              </a:ext>
            </a:extLst>
          </p:cNvPr>
          <p:cNvSpPr/>
          <p:nvPr/>
        </p:nvSpPr>
        <p:spPr>
          <a:xfrm>
            <a:off x="6459758"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27" name="Rectangle 7">
            <a:extLst>
              <a:ext uri="{FF2B5EF4-FFF2-40B4-BE49-F238E27FC236}">
                <a16:creationId xmlns:a16="http://schemas.microsoft.com/office/drawing/2014/main" id="{57401E0B-121F-40B1-AEEE-E8E8F978EFD8}"/>
              </a:ext>
            </a:extLst>
          </p:cNvPr>
          <p:cNvSpPr/>
          <p:nvPr/>
        </p:nvSpPr>
        <p:spPr>
          <a:xfrm>
            <a:off x="6459757" y="3102899"/>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28" name="Rectangle 8">
            <a:extLst>
              <a:ext uri="{FF2B5EF4-FFF2-40B4-BE49-F238E27FC236}">
                <a16:creationId xmlns:a16="http://schemas.microsoft.com/office/drawing/2014/main" id="{BF699D3B-3926-4A9F-BDFB-16ECA438782F}"/>
              </a:ext>
            </a:extLst>
          </p:cNvPr>
          <p:cNvSpPr/>
          <p:nvPr/>
        </p:nvSpPr>
        <p:spPr>
          <a:xfrm>
            <a:off x="6459756" y="3773944"/>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sp>
        <p:nvSpPr>
          <p:cNvPr id="29" name="Rectangle 9">
            <a:extLst>
              <a:ext uri="{FF2B5EF4-FFF2-40B4-BE49-F238E27FC236}">
                <a16:creationId xmlns:a16="http://schemas.microsoft.com/office/drawing/2014/main" id="{1AEB6C11-EC2C-4B87-A410-C2E5EDCD5813}"/>
              </a:ext>
            </a:extLst>
          </p:cNvPr>
          <p:cNvSpPr/>
          <p:nvPr/>
        </p:nvSpPr>
        <p:spPr>
          <a:xfrm>
            <a:off x="9432847" y="2059895"/>
            <a:ext cx="1425843" cy="573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Content</a:t>
            </a:r>
            <a:r>
              <a:rPr lang="zh-CN" altLang="en-US" sz="1800" dirty="0">
                <a:solidFill>
                  <a:schemeClr val="tx1"/>
                </a:solidFill>
                <a:latin typeface="Cambria" charset="0"/>
                <a:ea typeface="Cambria" charset="0"/>
                <a:cs typeface="Cambria" charset="0"/>
              </a:rPr>
              <a:t> </a:t>
            </a:r>
            <a:r>
              <a:rPr lang="en-US" altLang="zh-CN" sz="1800" dirty="0">
                <a:solidFill>
                  <a:schemeClr val="tx1"/>
                </a:solidFill>
                <a:latin typeface="Cambria" charset="0"/>
                <a:ea typeface="Cambria" charset="0"/>
                <a:cs typeface="Cambria" charset="0"/>
              </a:rPr>
              <a:t>Provider</a:t>
            </a:r>
            <a:endParaRPr lang="en-US" sz="1800" dirty="0">
              <a:solidFill>
                <a:schemeClr val="tx1"/>
              </a:solidFill>
              <a:latin typeface="Cambria" charset="0"/>
              <a:ea typeface="Cambria" charset="0"/>
              <a:cs typeface="Cambria" charset="0"/>
            </a:endParaRPr>
          </a:p>
        </p:txBody>
      </p:sp>
      <p:sp>
        <p:nvSpPr>
          <p:cNvPr id="30" name="Rectangle 10">
            <a:extLst>
              <a:ext uri="{FF2B5EF4-FFF2-40B4-BE49-F238E27FC236}">
                <a16:creationId xmlns:a16="http://schemas.microsoft.com/office/drawing/2014/main" id="{3B386570-AD37-4622-9029-8EA1EEF5D22D}"/>
              </a:ext>
            </a:extLst>
          </p:cNvPr>
          <p:cNvSpPr/>
          <p:nvPr/>
        </p:nvSpPr>
        <p:spPr>
          <a:xfrm>
            <a:off x="9432850" y="3087401"/>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Resources</a:t>
            </a:r>
            <a:endParaRPr lang="en-US" sz="1800" dirty="0">
              <a:solidFill>
                <a:schemeClr val="tx1"/>
              </a:solidFill>
              <a:latin typeface="Cambria" charset="0"/>
              <a:ea typeface="Cambria" charset="0"/>
              <a:cs typeface="Cambria" charset="0"/>
            </a:endParaRPr>
          </a:p>
        </p:txBody>
      </p:sp>
      <p:sp>
        <p:nvSpPr>
          <p:cNvPr id="31" name="Rectangle 11">
            <a:extLst>
              <a:ext uri="{FF2B5EF4-FFF2-40B4-BE49-F238E27FC236}">
                <a16:creationId xmlns:a16="http://schemas.microsoft.com/office/drawing/2014/main" id="{4D63C672-AD7C-488C-8617-8A03D237F669}"/>
              </a:ext>
            </a:extLst>
          </p:cNvPr>
          <p:cNvSpPr/>
          <p:nvPr/>
        </p:nvSpPr>
        <p:spPr>
          <a:xfrm>
            <a:off x="9432849" y="3758446"/>
            <a:ext cx="1425843" cy="5378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mbria" charset="0"/>
                <a:ea typeface="Cambria" charset="0"/>
                <a:cs typeface="Cambria" charset="0"/>
              </a:rPr>
              <a:t>Permissions</a:t>
            </a:r>
            <a:endParaRPr lang="en-US" sz="1800" dirty="0">
              <a:solidFill>
                <a:schemeClr val="tx1"/>
              </a:solidFill>
              <a:latin typeface="Cambria" charset="0"/>
              <a:ea typeface="Cambria" charset="0"/>
              <a:cs typeface="Cambria" charset="0"/>
            </a:endParaRPr>
          </a:p>
        </p:txBody>
      </p:sp>
      <p:cxnSp>
        <p:nvCxnSpPr>
          <p:cNvPr id="32" name="Straight Arrow Connector 13">
            <a:extLst>
              <a:ext uri="{FF2B5EF4-FFF2-40B4-BE49-F238E27FC236}">
                <a16:creationId xmlns:a16="http://schemas.microsoft.com/office/drawing/2014/main" id="{AC0D2B66-D85E-48C1-853D-60713E420278}"/>
              </a:ext>
            </a:extLst>
          </p:cNvPr>
          <p:cNvCxnSpPr/>
          <p:nvPr/>
        </p:nvCxnSpPr>
        <p:spPr>
          <a:xfrm>
            <a:off x="6785222" y="2648830"/>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a:extLst>
              <a:ext uri="{FF2B5EF4-FFF2-40B4-BE49-F238E27FC236}">
                <a16:creationId xmlns:a16="http://schemas.microsoft.com/office/drawing/2014/main" id="{1DA068C6-0782-4DA4-A3B3-065D45ED5A1D}"/>
              </a:ext>
            </a:extLst>
          </p:cNvPr>
          <p:cNvCxnSpPr/>
          <p:nvPr/>
        </p:nvCxnSpPr>
        <p:spPr>
          <a:xfrm flipV="1">
            <a:off x="7637629" y="2617835"/>
            <a:ext cx="0" cy="468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9">
            <a:extLst>
              <a:ext uri="{FF2B5EF4-FFF2-40B4-BE49-F238E27FC236}">
                <a16:creationId xmlns:a16="http://schemas.microsoft.com/office/drawing/2014/main" id="{E29CC42A-E026-4BE8-9CA8-8939B2354908}"/>
              </a:ext>
            </a:extLst>
          </p:cNvPr>
          <p:cNvCxnSpPr/>
          <p:nvPr/>
        </p:nvCxnSpPr>
        <p:spPr>
          <a:xfrm flipH="1">
            <a:off x="7885600" y="2214876"/>
            <a:ext cx="1547247"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2">
            <a:extLst>
              <a:ext uri="{FF2B5EF4-FFF2-40B4-BE49-F238E27FC236}">
                <a16:creationId xmlns:a16="http://schemas.microsoft.com/office/drawing/2014/main" id="{713FD230-1BE7-4BD9-ACFF-DFA34DE9C57F}"/>
              </a:ext>
            </a:extLst>
          </p:cNvPr>
          <p:cNvCxnSpPr/>
          <p:nvPr/>
        </p:nvCxnSpPr>
        <p:spPr>
          <a:xfrm>
            <a:off x="7885599" y="2478348"/>
            <a:ext cx="1547248"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26">
            <a:extLst>
              <a:ext uri="{FF2B5EF4-FFF2-40B4-BE49-F238E27FC236}">
                <a16:creationId xmlns:a16="http://schemas.microsoft.com/office/drawing/2014/main" id="{8C7A4527-A099-43B4-AE2C-C0538DCAD065}"/>
              </a:ext>
            </a:extLst>
          </p:cNvPr>
          <p:cNvCxnSpPr/>
          <p:nvPr/>
        </p:nvCxnSpPr>
        <p:spPr>
          <a:xfrm>
            <a:off x="8676014" y="1470957"/>
            <a:ext cx="0" cy="30686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6">
            <a:extLst>
              <a:ext uri="{FF2B5EF4-FFF2-40B4-BE49-F238E27FC236}">
                <a16:creationId xmlns:a16="http://schemas.microsoft.com/office/drawing/2014/main" id="{34271360-512C-4903-94AA-770AB74B4621}"/>
              </a:ext>
            </a:extLst>
          </p:cNvPr>
          <p:cNvSpPr/>
          <p:nvPr/>
        </p:nvSpPr>
        <p:spPr>
          <a:xfrm>
            <a:off x="1004649" y="4873024"/>
            <a:ext cx="10146535" cy="90102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C00000"/>
                </a:solidFill>
                <a:latin typeface="Cambria" charset="0"/>
                <a:ea typeface="Cambria" charset="0"/>
                <a:cs typeface="Cambria" charset="0"/>
              </a:rPr>
              <a:t>Strong isolation may hinder benign apps from communicating and collaborating with one another effectively</a:t>
            </a:r>
            <a:endParaRPr lang="zh-CN" altLang="en-US" sz="2800" dirty="0">
              <a:solidFill>
                <a:srgbClr val="C00000"/>
              </a:solidFill>
              <a:latin typeface="Cambria" charset="0"/>
              <a:ea typeface="Cambria" charset="0"/>
              <a:cs typeface="Cambria" charset="0"/>
            </a:endParaRPr>
          </a:p>
        </p:txBody>
      </p:sp>
      <p:sp>
        <p:nvSpPr>
          <p:cNvPr id="38" name="标题 3">
            <a:extLst>
              <a:ext uri="{FF2B5EF4-FFF2-40B4-BE49-F238E27FC236}">
                <a16:creationId xmlns:a16="http://schemas.microsoft.com/office/drawing/2014/main" id="{D13A2096-C26E-4DA1-8946-BA9D2962D3F0}"/>
              </a:ext>
            </a:extLst>
          </p:cNvPr>
          <p:cNvSpPr>
            <a:spLocks noGrp="1"/>
          </p:cNvSpPr>
          <p:nvPr>
            <p:ph type="title"/>
          </p:nvPr>
        </p:nvSpPr>
        <p:spPr>
          <a:xfrm>
            <a:off x="196850" y="0"/>
            <a:ext cx="10515600" cy="747713"/>
          </a:xfrm>
        </p:spPr>
        <p:txBody>
          <a:bodyPr/>
          <a:lstStyle/>
          <a:p>
            <a:r>
              <a:rPr lang="en-US" altLang="zh-CN" dirty="0"/>
              <a:t>Android App Isolation</a:t>
            </a:r>
            <a:endParaRPr lang="en-US" dirty="0"/>
          </a:p>
        </p:txBody>
      </p:sp>
    </p:spTree>
    <p:extLst>
      <p:ext uri="{BB962C8B-B14F-4D97-AF65-F5344CB8AC3E}">
        <p14:creationId xmlns:p14="http://schemas.microsoft.com/office/powerpoint/2010/main" val="33336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FD8711-54BE-466D-A6A7-E8C565C6227B}"/>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BAD63774-AA0C-48AA-BEE2-BC9B9DD8E7E0}"/>
              </a:ext>
            </a:extLst>
          </p:cNvPr>
          <p:cNvSpPr>
            <a:spLocks noGrp="1"/>
          </p:cNvSpPr>
          <p:nvPr>
            <p:ph type="sldNum" sz="quarter" idx="12"/>
          </p:nvPr>
        </p:nvSpPr>
        <p:spPr/>
        <p:txBody>
          <a:bodyPr/>
          <a:lstStyle/>
          <a:p>
            <a:fld id="{12633BAD-9368-460B-83A5-8FA1CBAFC089}" type="slidenum">
              <a:rPr lang="zh-CN" altLang="en-US" smtClean="0"/>
              <a:t>14</a:t>
            </a:fld>
            <a:endParaRPr lang="zh-CN" altLang="en-US"/>
          </a:p>
        </p:txBody>
      </p:sp>
      <p:sp>
        <p:nvSpPr>
          <p:cNvPr id="4" name="标题 3">
            <a:extLst>
              <a:ext uri="{FF2B5EF4-FFF2-40B4-BE49-F238E27FC236}">
                <a16:creationId xmlns:a16="http://schemas.microsoft.com/office/drawing/2014/main" id="{0A753694-80E2-4AB5-AA3B-93A4DC7CB44F}"/>
              </a:ext>
            </a:extLst>
          </p:cNvPr>
          <p:cNvSpPr>
            <a:spLocks noGrp="1"/>
          </p:cNvSpPr>
          <p:nvPr>
            <p:ph type="title"/>
          </p:nvPr>
        </p:nvSpPr>
        <p:spPr/>
        <p:txBody>
          <a:bodyPr/>
          <a:lstStyle/>
          <a:p>
            <a:r>
              <a:rPr lang="en-US" altLang="zh-CN" dirty="0"/>
              <a:t>App</a:t>
            </a:r>
            <a:r>
              <a:rPr lang="zh-CN" altLang="en-US" dirty="0"/>
              <a:t> </a:t>
            </a:r>
            <a:r>
              <a:rPr lang="en-US" altLang="zh-CN" dirty="0"/>
              <a:t>Interaction</a:t>
            </a:r>
            <a:endParaRPr lang="en-US" dirty="0"/>
          </a:p>
        </p:txBody>
      </p:sp>
      <p:sp>
        <p:nvSpPr>
          <p:cNvPr id="36" name="Text Placeholder 1">
            <a:extLst>
              <a:ext uri="{FF2B5EF4-FFF2-40B4-BE49-F238E27FC236}">
                <a16:creationId xmlns:a16="http://schemas.microsoft.com/office/drawing/2014/main" id="{DC7A6A6F-01F5-4FEE-AB4A-8B0CB2949E21}"/>
              </a:ext>
            </a:extLst>
          </p:cNvPr>
          <p:cNvSpPr txBox="1">
            <a:spLocks/>
          </p:cNvSpPr>
          <p:nvPr/>
        </p:nvSpPr>
        <p:spPr>
          <a:xfrm>
            <a:off x="850794" y="1171179"/>
            <a:ext cx="10327340" cy="955132"/>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User</a:t>
            </a:r>
            <a:r>
              <a:rPr lang="en-US" altLang="zh-CN" sz="2800"/>
              <a:t>s</a:t>
            </a:r>
            <a:r>
              <a:rPr lang="en-US" sz="2800"/>
              <a:t> prefer seamless</a:t>
            </a:r>
            <a:r>
              <a:rPr lang="zh-CN" altLang="en-US" sz="2800"/>
              <a:t> </a:t>
            </a:r>
            <a:r>
              <a:rPr lang="en-US" sz="2800"/>
              <a:t>Activity(UI pages)</a:t>
            </a:r>
            <a:r>
              <a:rPr lang="zh-CN" altLang="en-US" sz="2800"/>
              <a:t> </a:t>
            </a:r>
            <a:r>
              <a:rPr lang="en-US" sz="2800"/>
              <a:t>connection even if two apps are isolated.</a:t>
            </a:r>
          </a:p>
          <a:p>
            <a:endParaRPr lang="en-US" sz="2800" dirty="0"/>
          </a:p>
        </p:txBody>
      </p:sp>
      <p:grpSp>
        <p:nvGrpSpPr>
          <p:cNvPr id="37" name="Group 27">
            <a:extLst>
              <a:ext uri="{FF2B5EF4-FFF2-40B4-BE49-F238E27FC236}">
                <a16:creationId xmlns:a16="http://schemas.microsoft.com/office/drawing/2014/main" id="{3497327C-8295-4C7B-B33F-CEE198638969}"/>
              </a:ext>
            </a:extLst>
          </p:cNvPr>
          <p:cNvGrpSpPr/>
          <p:nvPr/>
        </p:nvGrpSpPr>
        <p:grpSpPr>
          <a:xfrm>
            <a:off x="1364505" y="4747677"/>
            <a:ext cx="1332000" cy="1260000"/>
            <a:chOff x="1477040" y="5384571"/>
            <a:chExt cx="1332000" cy="1260000"/>
          </a:xfrm>
        </p:grpSpPr>
        <p:pic>
          <p:nvPicPr>
            <p:cNvPr id="38" name="Picture 25">
              <a:extLst>
                <a:ext uri="{FF2B5EF4-FFF2-40B4-BE49-F238E27FC236}">
                  <a16:creationId xmlns:a16="http://schemas.microsoft.com/office/drawing/2014/main" id="{D48450F1-4036-4A64-89AC-BFDCE8059857}"/>
                </a:ext>
              </a:extLst>
            </p:cNvPr>
            <p:cNvPicPr>
              <a:picLocks noChangeAspect="1"/>
            </p:cNvPicPr>
            <p:nvPr/>
          </p:nvPicPr>
          <p:blipFill>
            <a:blip r:embed="rId3"/>
            <a:stretch>
              <a:fillRect/>
            </a:stretch>
          </p:blipFill>
          <p:spPr>
            <a:xfrm>
              <a:off x="1691370" y="5734366"/>
              <a:ext cx="818036" cy="773411"/>
            </a:xfrm>
            <a:prstGeom prst="rect">
              <a:avLst/>
            </a:prstGeom>
          </p:spPr>
        </p:pic>
        <p:sp>
          <p:nvSpPr>
            <p:cNvPr id="39" name="Rounded Rectangle 2">
              <a:extLst>
                <a:ext uri="{FF2B5EF4-FFF2-40B4-BE49-F238E27FC236}">
                  <a16:creationId xmlns:a16="http://schemas.microsoft.com/office/drawing/2014/main" id="{D22E0587-F9DA-4278-9926-A2766D63519D}"/>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40" name="Group 26">
            <a:extLst>
              <a:ext uri="{FF2B5EF4-FFF2-40B4-BE49-F238E27FC236}">
                <a16:creationId xmlns:a16="http://schemas.microsoft.com/office/drawing/2014/main" id="{EAF0C729-3FB6-42A3-B52A-D3872F996425}"/>
              </a:ext>
            </a:extLst>
          </p:cNvPr>
          <p:cNvGrpSpPr/>
          <p:nvPr/>
        </p:nvGrpSpPr>
        <p:grpSpPr>
          <a:xfrm>
            <a:off x="1364505" y="2357741"/>
            <a:ext cx="1332000" cy="1260000"/>
            <a:chOff x="1477040" y="3087623"/>
            <a:chExt cx="1332000" cy="1260000"/>
          </a:xfrm>
        </p:grpSpPr>
        <p:sp>
          <p:nvSpPr>
            <p:cNvPr id="41" name="Rounded Rectangle 11">
              <a:extLst>
                <a:ext uri="{FF2B5EF4-FFF2-40B4-BE49-F238E27FC236}">
                  <a16:creationId xmlns:a16="http://schemas.microsoft.com/office/drawing/2014/main" id="{A0DB267A-CADA-4296-9E24-2AB644C06A2D}"/>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42" name="Picture 3">
              <a:extLst>
                <a:ext uri="{FF2B5EF4-FFF2-40B4-BE49-F238E27FC236}">
                  <a16:creationId xmlns:a16="http://schemas.microsoft.com/office/drawing/2014/main" id="{4C29D1AC-1047-41DB-BA3D-ADED7B027D2A}"/>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43" name="Group 13">
            <a:extLst>
              <a:ext uri="{FF2B5EF4-FFF2-40B4-BE49-F238E27FC236}">
                <a16:creationId xmlns:a16="http://schemas.microsoft.com/office/drawing/2014/main" id="{5754099D-50D1-43ED-A88A-9BE7DC1842C9}"/>
              </a:ext>
            </a:extLst>
          </p:cNvPr>
          <p:cNvGrpSpPr/>
          <p:nvPr/>
        </p:nvGrpSpPr>
        <p:grpSpPr>
          <a:xfrm>
            <a:off x="3227749" y="2728424"/>
            <a:ext cx="2267534" cy="2850727"/>
            <a:chOff x="2250170" y="4109435"/>
            <a:chExt cx="1866520" cy="2363936"/>
          </a:xfrm>
        </p:grpSpPr>
        <p:pic>
          <p:nvPicPr>
            <p:cNvPr id="44" name="图片 17">
              <a:extLst>
                <a:ext uri="{FF2B5EF4-FFF2-40B4-BE49-F238E27FC236}">
                  <a16:creationId xmlns:a16="http://schemas.microsoft.com/office/drawing/2014/main" id="{75815007-0ED0-4676-969B-888E2CA1878E}"/>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45" name="Rounded Rectangle 11">
              <a:extLst>
                <a:ext uri="{FF2B5EF4-FFF2-40B4-BE49-F238E27FC236}">
                  <a16:creationId xmlns:a16="http://schemas.microsoft.com/office/drawing/2014/main" id="{CDF94325-5176-4C14-8935-28773BE9E33E}"/>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6" name="Group 17">
            <a:extLst>
              <a:ext uri="{FF2B5EF4-FFF2-40B4-BE49-F238E27FC236}">
                <a16:creationId xmlns:a16="http://schemas.microsoft.com/office/drawing/2014/main" id="{53379AB1-3C39-4381-9879-83036FE57968}"/>
              </a:ext>
            </a:extLst>
          </p:cNvPr>
          <p:cNvGrpSpPr/>
          <p:nvPr/>
        </p:nvGrpSpPr>
        <p:grpSpPr>
          <a:xfrm>
            <a:off x="8615390" y="2745176"/>
            <a:ext cx="2136389" cy="2830929"/>
            <a:chOff x="10275770" y="3197633"/>
            <a:chExt cx="1866520" cy="2400272"/>
          </a:xfrm>
        </p:grpSpPr>
        <p:pic>
          <p:nvPicPr>
            <p:cNvPr id="47" name="Picture 2" descr="Image result for instagram screenshot">
              <a:extLst>
                <a:ext uri="{FF2B5EF4-FFF2-40B4-BE49-F238E27FC236}">
                  <a16:creationId xmlns:a16="http://schemas.microsoft.com/office/drawing/2014/main" id="{16709508-06C3-4FAA-B73D-B6DB2580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11">
              <a:extLst>
                <a:ext uri="{FF2B5EF4-FFF2-40B4-BE49-F238E27FC236}">
                  <a16:creationId xmlns:a16="http://schemas.microsoft.com/office/drawing/2014/main" id="{87E90825-3AD6-4040-831D-B438A3B16F7C}"/>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49" name="Group 18">
            <a:extLst>
              <a:ext uri="{FF2B5EF4-FFF2-40B4-BE49-F238E27FC236}">
                <a16:creationId xmlns:a16="http://schemas.microsoft.com/office/drawing/2014/main" id="{E603717B-16DE-4D58-B929-3F635EF17C76}"/>
              </a:ext>
            </a:extLst>
          </p:cNvPr>
          <p:cNvGrpSpPr/>
          <p:nvPr/>
        </p:nvGrpSpPr>
        <p:grpSpPr>
          <a:xfrm>
            <a:off x="5991309" y="2728424"/>
            <a:ext cx="2218747" cy="2850727"/>
            <a:chOff x="6608317" y="4073099"/>
            <a:chExt cx="1866520" cy="2400272"/>
          </a:xfrm>
        </p:grpSpPr>
        <p:pic>
          <p:nvPicPr>
            <p:cNvPr id="50" name="图片 18">
              <a:extLst>
                <a:ext uri="{FF2B5EF4-FFF2-40B4-BE49-F238E27FC236}">
                  <a16:creationId xmlns:a16="http://schemas.microsoft.com/office/drawing/2014/main" id="{8F14F91E-27B1-4D06-96C7-341CED4164CF}"/>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51" name="Rounded Rectangle 11">
              <a:extLst>
                <a:ext uri="{FF2B5EF4-FFF2-40B4-BE49-F238E27FC236}">
                  <a16:creationId xmlns:a16="http://schemas.microsoft.com/office/drawing/2014/main" id="{0F8AF8BD-6F5B-4D7E-8B57-83A06375D748}"/>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52" name="Group 23">
            <a:extLst>
              <a:ext uri="{FF2B5EF4-FFF2-40B4-BE49-F238E27FC236}">
                <a16:creationId xmlns:a16="http://schemas.microsoft.com/office/drawing/2014/main" id="{355DA8D0-F8BD-4707-B8F4-A14560B38197}"/>
              </a:ext>
            </a:extLst>
          </p:cNvPr>
          <p:cNvGrpSpPr/>
          <p:nvPr/>
        </p:nvGrpSpPr>
        <p:grpSpPr>
          <a:xfrm>
            <a:off x="3773180" y="5141586"/>
            <a:ext cx="1378495" cy="370337"/>
            <a:chOff x="3003385" y="6324731"/>
            <a:chExt cx="1378495" cy="370337"/>
          </a:xfrm>
        </p:grpSpPr>
        <p:sp>
          <p:nvSpPr>
            <p:cNvPr id="53" name="Rounded Rectangle 11">
              <a:extLst>
                <a:ext uri="{FF2B5EF4-FFF2-40B4-BE49-F238E27FC236}">
                  <a16:creationId xmlns:a16="http://schemas.microsoft.com/office/drawing/2014/main" id="{A113B74B-4F4D-4A80-9031-26981B72ECC7}"/>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54" name="Picture 21">
              <a:extLst>
                <a:ext uri="{FF2B5EF4-FFF2-40B4-BE49-F238E27FC236}">
                  <a16:creationId xmlns:a16="http://schemas.microsoft.com/office/drawing/2014/main" id="{62708718-4B50-4490-AEC0-89757726F209}"/>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55" name="Straight Connector 22">
            <a:extLst>
              <a:ext uri="{FF2B5EF4-FFF2-40B4-BE49-F238E27FC236}">
                <a16:creationId xmlns:a16="http://schemas.microsoft.com/office/drawing/2014/main" id="{DAEC4C5F-22EA-4CC3-8707-59DD9D655039}"/>
              </a:ext>
            </a:extLst>
          </p:cNvPr>
          <p:cNvCxnSpPr/>
          <p:nvPr/>
        </p:nvCxnSpPr>
        <p:spPr>
          <a:xfrm rot="16200000">
            <a:off x="2030505" y="3580096"/>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25">
            <a:extLst>
              <a:ext uri="{FF2B5EF4-FFF2-40B4-BE49-F238E27FC236}">
                <a16:creationId xmlns:a16="http://schemas.microsoft.com/office/drawing/2014/main" id="{8952469E-B39F-47FB-A3A4-220CFED55657}"/>
              </a:ext>
            </a:extLst>
          </p:cNvPr>
          <p:cNvCxnSpPr>
            <a:stCxn id="41" idx="3"/>
          </p:cNvCxnSpPr>
          <p:nvPr/>
        </p:nvCxnSpPr>
        <p:spPr>
          <a:xfrm>
            <a:off x="2696505" y="2987741"/>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1D848160-8A63-4A9C-8516-350F93B1849E}"/>
              </a:ext>
            </a:extLst>
          </p:cNvPr>
          <p:cNvCxnSpPr>
            <a:endCxn id="48" idx="0"/>
          </p:cNvCxnSpPr>
          <p:nvPr/>
        </p:nvCxnSpPr>
        <p:spPr>
          <a:xfrm>
            <a:off x="2650011" y="2588942"/>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Elbow Connector 32">
            <a:extLst>
              <a:ext uri="{FF2B5EF4-FFF2-40B4-BE49-F238E27FC236}">
                <a16:creationId xmlns:a16="http://schemas.microsoft.com/office/drawing/2014/main" id="{11D753E0-54BF-4DBC-BA3B-3222DC1D3D0E}"/>
              </a:ext>
            </a:extLst>
          </p:cNvPr>
          <p:cNvCxnSpPr>
            <a:endCxn id="51" idx="2"/>
          </p:cNvCxnSpPr>
          <p:nvPr/>
        </p:nvCxnSpPr>
        <p:spPr>
          <a:xfrm flipV="1">
            <a:off x="2706746" y="5579151"/>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34">
            <a:extLst>
              <a:ext uri="{FF2B5EF4-FFF2-40B4-BE49-F238E27FC236}">
                <a16:creationId xmlns:a16="http://schemas.microsoft.com/office/drawing/2014/main" id="{42AF1012-51BE-4D7E-80D6-7817BD0E77E9}"/>
              </a:ext>
            </a:extLst>
          </p:cNvPr>
          <p:cNvCxnSpPr>
            <a:stCxn id="44" idx="3"/>
            <a:endCxn id="51" idx="1"/>
          </p:cNvCxnSpPr>
          <p:nvPr/>
        </p:nvCxnSpPr>
        <p:spPr>
          <a:xfrm>
            <a:off x="5495283" y="4153788"/>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35">
            <a:extLst>
              <a:ext uri="{FF2B5EF4-FFF2-40B4-BE49-F238E27FC236}">
                <a16:creationId xmlns:a16="http://schemas.microsoft.com/office/drawing/2014/main" id="{72F8B048-F300-4C84-A55E-65E8325A6391}"/>
              </a:ext>
            </a:extLst>
          </p:cNvPr>
          <p:cNvCxnSpPr>
            <a:stCxn id="51" idx="3"/>
            <a:endCxn id="48" idx="1"/>
          </p:cNvCxnSpPr>
          <p:nvPr/>
        </p:nvCxnSpPr>
        <p:spPr>
          <a:xfrm>
            <a:off x="8210056" y="4153788"/>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1" name="Rounded Rectangle 11">
            <a:extLst>
              <a:ext uri="{FF2B5EF4-FFF2-40B4-BE49-F238E27FC236}">
                <a16:creationId xmlns:a16="http://schemas.microsoft.com/office/drawing/2014/main" id="{FF044F68-9A1A-4203-A8AF-F205CCA79349}"/>
              </a:ext>
            </a:extLst>
          </p:cNvPr>
          <p:cNvSpPr/>
          <p:nvPr/>
        </p:nvSpPr>
        <p:spPr>
          <a:xfrm>
            <a:off x="6204511" y="4450409"/>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62" name="Picture 41">
            <a:extLst>
              <a:ext uri="{FF2B5EF4-FFF2-40B4-BE49-F238E27FC236}">
                <a16:creationId xmlns:a16="http://schemas.microsoft.com/office/drawing/2014/main" id="{FC677E31-0925-4788-9EFB-437286240BDE}"/>
              </a:ext>
            </a:extLst>
          </p:cNvPr>
          <p:cNvPicPr>
            <a:picLocks noChangeAspect="1"/>
          </p:cNvPicPr>
          <p:nvPr/>
        </p:nvPicPr>
        <p:blipFill>
          <a:blip r:embed="rId8"/>
          <a:stretch>
            <a:fillRect/>
          </a:stretch>
        </p:blipFill>
        <p:spPr>
          <a:xfrm>
            <a:off x="7856712" y="5242765"/>
            <a:ext cx="312107" cy="312107"/>
          </a:xfrm>
          <a:prstGeom prst="rect">
            <a:avLst/>
          </a:prstGeom>
          <a:noFill/>
        </p:spPr>
      </p:pic>
      <p:sp>
        <p:nvSpPr>
          <p:cNvPr id="63" name="Rounded Rectangle 11">
            <a:extLst>
              <a:ext uri="{FF2B5EF4-FFF2-40B4-BE49-F238E27FC236}">
                <a16:creationId xmlns:a16="http://schemas.microsoft.com/office/drawing/2014/main" id="{45074196-5E3B-4561-A636-7CD31218EDE7}"/>
              </a:ext>
            </a:extLst>
          </p:cNvPr>
          <p:cNvSpPr/>
          <p:nvPr/>
        </p:nvSpPr>
        <p:spPr>
          <a:xfrm>
            <a:off x="6213614" y="480101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64" name="Rectangle 45">
            <a:extLst>
              <a:ext uri="{FF2B5EF4-FFF2-40B4-BE49-F238E27FC236}">
                <a16:creationId xmlns:a16="http://schemas.microsoft.com/office/drawing/2014/main" id="{D9AE561A-7453-4C18-864F-6F6B458DE2BB}"/>
              </a:ext>
            </a:extLst>
          </p:cNvPr>
          <p:cNvSpPr/>
          <p:nvPr/>
        </p:nvSpPr>
        <p:spPr>
          <a:xfrm>
            <a:off x="3064620" y="2357741"/>
            <a:ext cx="7826644" cy="364993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dissolv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1000"/>
                            </p:stCondLst>
                            <p:childTnLst>
                              <p:par>
                                <p:cTn id="51" presetID="9" presetClass="entr" presetSubtype="0"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5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5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9"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dissolv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179EBD-A4BD-4FDB-89FC-AD41E37E5A43}"/>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DB848609-BA02-43DC-AF5C-08A48245510F}"/>
              </a:ext>
            </a:extLst>
          </p:cNvPr>
          <p:cNvSpPr>
            <a:spLocks noGrp="1"/>
          </p:cNvSpPr>
          <p:nvPr>
            <p:ph type="sldNum" sz="quarter" idx="12"/>
          </p:nvPr>
        </p:nvSpPr>
        <p:spPr/>
        <p:txBody>
          <a:bodyPr/>
          <a:lstStyle/>
          <a:p>
            <a:fld id="{12633BAD-9368-460B-83A5-8FA1CBAFC089}" type="slidenum">
              <a:rPr lang="zh-CN" altLang="en-US" smtClean="0"/>
              <a:t>15</a:t>
            </a:fld>
            <a:endParaRPr lang="zh-CN" altLang="en-US"/>
          </a:p>
        </p:txBody>
      </p:sp>
      <p:sp>
        <p:nvSpPr>
          <p:cNvPr id="4" name="标题 3">
            <a:extLst>
              <a:ext uri="{FF2B5EF4-FFF2-40B4-BE49-F238E27FC236}">
                <a16:creationId xmlns:a16="http://schemas.microsoft.com/office/drawing/2014/main" id="{58BE180A-74E5-44A3-8CBA-16D911201F03}"/>
              </a:ext>
            </a:extLst>
          </p:cNvPr>
          <p:cNvSpPr>
            <a:spLocks noGrp="1"/>
          </p:cNvSpPr>
          <p:nvPr>
            <p:ph type="title"/>
          </p:nvPr>
        </p:nvSpPr>
        <p:spPr/>
        <p:txBody>
          <a:bodyPr/>
          <a:lstStyle/>
          <a:p>
            <a:r>
              <a:rPr lang="en-US" dirty="0"/>
              <a:t>Android Task Mechanism</a:t>
            </a:r>
          </a:p>
        </p:txBody>
      </p:sp>
      <p:sp>
        <p:nvSpPr>
          <p:cNvPr id="6" name="Text Placeholder 1">
            <a:extLst>
              <a:ext uri="{FF2B5EF4-FFF2-40B4-BE49-F238E27FC236}">
                <a16:creationId xmlns:a16="http://schemas.microsoft.com/office/drawing/2014/main" id="{17D2E8B0-B9E0-4512-937A-4A824631FC64}"/>
              </a:ext>
            </a:extLst>
          </p:cNvPr>
          <p:cNvSpPr txBox="1">
            <a:spLocks/>
          </p:cNvSpPr>
          <p:nvPr/>
        </p:nvSpPr>
        <p:spPr>
          <a:xfrm>
            <a:off x="760736" y="900128"/>
            <a:ext cx="10327340" cy="1595699"/>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2800"/>
              <a:t>A </a:t>
            </a:r>
            <a:r>
              <a:rPr lang="en-US" sz="2800">
                <a:solidFill>
                  <a:srgbClr val="C00000"/>
                </a:solidFill>
              </a:rPr>
              <a:t>task</a:t>
            </a:r>
            <a:r>
              <a:rPr lang="en-US" sz="2800"/>
              <a:t> is a collection of Activities that users interact to perform a certain job. </a:t>
            </a:r>
          </a:p>
          <a:p>
            <a:pPr marL="863615" lvl="1" indent="-457200">
              <a:buFont typeface="Arial" charset="0"/>
              <a:buChar char="•"/>
            </a:pPr>
            <a:r>
              <a:rPr lang="en-US" sz="2600">
                <a:latin typeface="Cambria" charset="0"/>
                <a:ea typeface="Cambria" charset="0"/>
                <a:cs typeface="Cambria" charset="0"/>
              </a:rPr>
              <a:t>Activities are arranged in a stack called </a:t>
            </a:r>
            <a:r>
              <a:rPr lang="en-US" sz="2600">
                <a:solidFill>
                  <a:srgbClr val="C00000"/>
                </a:solidFill>
                <a:latin typeface="Cambria" charset="0"/>
                <a:ea typeface="Cambria" charset="0"/>
                <a:cs typeface="Cambria" charset="0"/>
              </a:rPr>
              <a:t>back stack</a:t>
            </a:r>
            <a:r>
              <a:rPr lang="en-US" sz="2600">
                <a:latin typeface="Cambria" charset="0"/>
                <a:ea typeface="Cambria" charset="0"/>
                <a:cs typeface="Cambria" charset="0"/>
              </a:rPr>
              <a:t>.</a:t>
            </a:r>
            <a:endParaRPr lang="en-US" sz="2600" dirty="0">
              <a:latin typeface="Cambria" charset="0"/>
              <a:ea typeface="Cambria" charset="0"/>
              <a:cs typeface="Cambria" charset="0"/>
            </a:endParaRPr>
          </a:p>
        </p:txBody>
      </p:sp>
      <p:grpSp>
        <p:nvGrpSpPr>
          <p:cNvPr id="7" name="Group 3">
            <a:extLst>
              <a:ext uri="{FF2B5EF4-FFF2-40B4-BE49-F238E27FC236}">
                <a16:creationId xmlns:a16="http://schemas.microsoft.com/office/drawing/2014/main" id="{F08013BA-E523-4B08-A27D-7D5E9CC4D98D}"/>
              </a:ext>
            </a:extLst>
          </p:cNvPr>
          <p:cNvGrpSpPr/>
          <p:nvPr/>
        </p:nvGrpSpPr>
        <p:grpSpPr>
          <a:xfrm>
            <a:off x="932330" y="4591211"/>
            <a:ext cx="1332000" cy="1260000"/>
            <a:chOff x="1477040" y="5384571"/>
            <a:chExt cx="1332000" cy="1260000"/>
          </a:xfrm>
        </p:grpSpPr>
        <p:pic>
          <p:nvPicPr>
            <p:cNvPr id="8" name="Picture 25">
              <a:extLst>
                <a:ext uri="{FF2B5EF4-FFF2-40B4-BE49-F238E27FC236}">
                  <a16:creationId xmlns:a16="http://schemas.microsoft.com/office/drawing/2014/main" id="{FCE563A3-0DF9-431F-97BC-53D030B279ED}"/>
                </a:ext>
              </a:extLst>
            </p:cNvPr>
            <p:cNvPicPr>
              <a:picLocks noChangeAspect="1"/>
            </p:cNvPicPr>
            <p:nvPr/>
          </p:nvPicPr>
          <p:blipFill>
            <a:blip r:embed="rId3"/>
            <a:stretch>
              <a:fillRect/>
            </a:stretch>
          </p:blipFill>
          <p:spPr>
            <a:xfrm>
              <a:off x="1691370" y="5734366"/>
              <a:ext cx="818036" cy="773411"/>
            </a:xfrm>
            <a:prstGeom prst="rect">
              <a:avLst/>
            </a:prstGeom>
          </p:spPr>
        </p:pic>
        <p:sp>
          <p:nvSpPr>
            <p:cNvPr id="9" name="Rounded Rectangle 2">
              <a:extLst>
                <a:ext uri="{FF2B5EF4-FFF2-40B4-BE49-F238E27FC236}">
                  <a16:creationId xmlns:a16="http://schemas.microsoft.com/office/drawing/2014/main" id="{B60D87CE-967A-4B21-AA7B-B006CDD46288}"/>
                </a:ext>
              </a:extLst>
            </p:cNvPr>
            <p:cNvSpPr/>
            <p:nvPr/>
          </p:nvSpPr>
          <p:spPr>
            <a:xfrm>
              <a:off x="1477040" y="5384571"/>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6">
            <a:extLst>
              <a:ext uri="{FF2B5EF4-FFF2-40B4-BE49-F238E27FC236}">
                <a16:creationId xmlns:a16="http://schemas.microsoft.com/office/drawing/2014/main" id="{E4B66D29-AF75-4141-9F28-56F218CC0961}"/>
              </a:ext>
            </a:extLst>
          </p:cNvPr>
          <p:cNvGrpSpPr/>
          <p:nvPr/>
        </p:nvGrpSpPr>
        <p:grpSpPr>
          <a:xfrm>
            <a:off x="932330" y="2433745"/>
            <a:ext cx="1332000" cy="1260000"/>
            <a:chOff x="1477040" y="3087623"/>
            <a:chExt cx="1332000" cy="1260000"/>
          </a:xfrm>
        </p:grpSpPr>
        <p:sp>
          <p:nvSpPr>
            <p:cNvPr id="11" name="Rounded Rectangle 11">
              <a:extLst>
                <a:ext uri="{FF2B5EF4-FFF2-40B4-BE49-F238E27FC236}">
                  <a16:creationId xmlns:a16="http://schemas.microsoft.com/office/drawing/2014/main" id="{BB94C031-F833-4BD7-80BD-CD404FD27166}"/>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2E663726-BF97-4649-A1A6-CADB9D6F0A72}"/>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9">
            <a:extLst>
              <a:ext uri="{FF2B5EF4-FFF2-40B4-BE49-F238E27FC236}">
                <a16:creationId xmlns:a16="http://schemas.microsoft.com/office/drawing/2014/main" id="{602187F8-69E5-47B6-A30D-08F001ED4758}"/>
              </a:ext>
            </a:extLst>
          </p:cNvPr>
          <p:cNvGrpSpPr/>
          <p:nvPr/>
        </p:nvGrpSpPr>
        <p:grpSpPr>
          <a:xfrm>
            <a:off x="2795574" y="2664946"/>
            <a:ext cx="2267534" cy="2850727"/>
            <a:chOff x="2250170" y="4109435"/>
            <a:chExt cx="1866520" cy="2363936"/>
          </a:xfrm>
        </p:grpSpPr>
        <p:pic>
          <p:nvPicPr>
            <p:cNvPr id="14" name="图片 17">
              <a:extLst>
                <a:ext uri="{FF2B5EF4-FFF2-40B4-BE49-F238E27FC236}">
                  <a16:creationId xmlns:a16="http://schemas.microsoft.com/office/drawing/2014/main" id="{5D4F2E85-3907-42D0-8458-59D546DD99F8}"/>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F3009925-9B28-45A7-A0B3-D9B7FFB0D690}"/>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12">
            <a:extLst>
              <a:ext uri="{FF2B5EF4-FFF2-40B4-BE49-F238E27FC236}">
                <a16:creationId xmlns:a16="http://schemas.microsoft.com/office/drawing/2014/main" id="{F0E04942-7E30-4E6A-8880-B8E706BCEF6D}"/>
              </a:ext>
            </a:extLst>
          </p:cNvPr>
          <p:cNvGrpSpPr/>
          <p:nvPr/>
        </p:nvGrpSpPr>
        <p:grpSpPr>
          <a:xfrm>
            <a:off x="8183215" y="2681698"/>
            <a:ext cx="2136389" cy="2830929"/>
            <a:chOff x="10275770" y="3197633"/>
            <a:chExt cx="1866520" cy="2400272"/>
          </a:xfrm>
        </p:grpSpPr>
        <p:pic>
          <p:nvPicPr>
            <p:cNvPr id="17" name="Picture 2" descr="Image result for instagram screenshot">
              <a:extLst>
                <a:ext uri="{FF2B5EF4-FFF2-40B4-BE49-F238E27FC236}">
                  <a16:creationId xmlns:a16="http://schemas.microsoft.com/office/drawing/2014/main" id="{CC679050-8EC3-4085-B6EB-977F06928D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1">
              <a:extLst>
                <a:ext uri="{FF2B5EF4-FFF2-40B4-BE49-F238E27FC236}">
                  <a16:creationId xmlns:a16="http://schemas.microsoft.com/office/drawing/2014/main" id="{F897D922-25B9-425A-A9F1-6A39FFBA06A3}"/>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15">
            <a:extLst>
              <a:ext uri="{FF2B5EF4-FFF2-40B4-BE49-F238E27FC236}">
                <a16:creationId xmlns:a16="http://schemas.microsoft.com/office/drawing/2014/main" id="{AB8A5332-52E7-41B6-9BAE-13B3CE8AA1A2}"/>
              </a:ext>
            </a:extLst>
          </p:cNvPr>
          <p:cNvGrpSpPr/>
          <p:nvPr/>
        </p:nvGrpSpPr>
        <p:grpSpPr>
          <a:xfrm>
            <a:off x="5559134" y="2664946"/>
            <a:ext cx="2218747" cy="2850727"/>
            <a:chOff x="6608317" y="4073099"/>
            <a:chExt cx="1866520" cy="2400272"/>
          </a:xfrm>
        </p:grpSpPr>
        <p:pic>
          <p:nvPicPr>
            <p:cNvPr id="20" name="图片 18">
              <a:extLst>
                <a:ext uri="{FF2B5EF4-FFF2-40B4-BE49-F238E27FC236}">
                  <a16:creationId xmlns:a16="http://schemas.microsoft.com/office/drawing/2014/main" id="{54FCA2F0-62CF-4DD9-A32E-83E8D740F012}"/>
                </a:ext>
              </a:extLst>
            </p:cNvPr>
            <p:cNvPicPr>
              <a:picLocks noChangeAspect="1"/>
            </p:cNvPicPr>
            <p:nvPr/>
          </p:nvPicPr>
          <p:blipFill>
            <a:blip r:embed="rId7"/>
            <a:stretch>
              <a:fillRect/>
            </a:stretch>
          </p:blipFill>
          <p:spPr>
            <a:xfrm>
              <a:off x="6629970" y="4184028"/>
              <a:ext cx="1823214" cy="2289343"/>
            </a:xfrm>
            <a:prstGeom prst="rect">
              <a:avLst/>
            </a:prstGeom>
          </p:spPr>
        </p:pic>
        <p:sp>
          <p:nvSpPr>
            <p:cNvPr id="21" name="Rounded Rectangle 11">
              <a:extLst>
                <a:ext uri="{FF2B5EF4-FFF2-40B4-BE49-F238E27FC236}">
                  <a16:creationId xmlns:a16="http://schemas.microsoft.com/office/drawing/2014/main" id="{F9F9839A-1EEC-42EE-83A9-5FBAFA30898F}"/>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22" name="Group 18">
            <a:extLst>
              <a:ext uri="{FF2B5EF4-FFF2-40B4-BE49-F238E27FC236}">
                <a16:creationId xmlns:a16="http://schemas.microsoft.com/office/drawing/2014/main" id="{3FF0F847-FF73-440D-9721-BF13588F7BC1}"/>
              </a:ext>
            </a:extLst>
          </p:cNvPr>
          <p:cNvGrpSpPr/>
          <p:nvPr/>
        </p:nvGrpSpPr>
        <p:grpSpPr>
          <a:xfrm>
            <a:off x="3341005" y="5078108"/>
            <a:ext cx="1378495" cy="370337"/>
            <a:chOff x="3003385" y="6324731"/>
            <a:chExt cx="1378495" cy="370337"/>
          </a:xfrm>
        </p:grpSpPr>
        <p:sp>
          <p:nvSpPr>
            <p:cNvPr id="23" name="Rounded Rectangle 11">
              <a:extLst>
                <a:ext uri="{FF2B5EF4-FFF2-40B4-BE49-F238E27FC236}">
                  <a16:creationId xmlns:a16="http://schemas.microsoft.com/office/drawing/2014/main" id="{08ABDE2A-0A21-4A06-8FCA-54CC0BA8FFB3}"/>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4" name="Picture 20">
              <a:extLst>
                <a:ext uri="{FF2B5EF4-FFF2-40B4-BE49-F238E27FC236}">
                  <a16:creationId xmlns:a16="http://schemas.microsoft.com/office/drawing/2014/main" id="{7ED95406-FF99-4A96-AFF1-D5704914E050}"/>
                </a:ext>
              </a:extLst>
            </p:cNvPr>
            <p:cNvPicPr>
              <a:picLocks noChangeAspect="1"/>
            </p:cNvPicPr>
            <p:nvPr/>
          </p:nvPicPr>
          <p:blipFill>
            <a:blip r:embed="rId8"/>
            <a:stretch>
              <a:fillRect/>
            </a:stretch>
          </p:blipFill>
          <p:spPr>
            <a:xfrm>
              <a:off x="4115508" y="6428696"/>
              <a:ext cx="266372" cy="266372"/>
            </a:xfrm>
            <a:prstGeom prst="rect">
              <a:avLst/>
            </a:prstGeom>
            <a:solidFill>
              <a:schemeClr val="bg1"/>
            </a:solidFill>
          </p:spPr>
        </p:pic>
      </p:grpSp>
      <p:cxnSp>
        <p:nvCxnSpPr>
          <p:cNvPr id="25" name="Straight Connector 21">
            <a:extLst>
              <a:ext uri="{FF2B5EF4-FFF2-40B4-BE49-F238E27FC236}">
                <a16:creationId xmlns:a16="http://schemas.microsoft.com/office/drawing/2014/main" id="{666CB166-8E34-41BD-93C6-C855C3F504E7}"/>
              </a:ext>
            </a:extLst>
          </p:cNvPr>
          <p:cNvCxnSpPr/>
          <p:nvPr/>
        </p:nvCxnSpPr>
        <p:spPr>
          <a:xfrm rot="16200000">
            <a:off x="1598330" y="3516618"/>
            <a:ext cx="0" cy="1224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19646895-9051-4AE6-9003-4D8135CBFD62}"/>
              </a:ext>
            </a:extLst>
          </p:cNvPr>
          <p:cNvCxnSpPr>
            <a:stCxn id="11" idx="3"/>
          </p:cNvCxnSpPr>
          <p:nvPr/>
        </p:nvCxnSpPr>
        <p:spPr>
          <a:xfrm>
            <a:off x="2264330" y="3063745"/>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Elbow Connector 23">
            <a:extLst>
              <a:ext uri="{FF2B5EF4-FFF2-40B4-BE49-F238E27FC236}">
                <a16:creationId xmlns:a16="http://schemas.microsoft.com/office/drawing/2014/main" id="{F060B408-89CC-4EC6-9914-0DD8CA210808}"/>
              </a:ext>
            </a:extLst>
          </p:cNvPr>
          <p:cNvCxnSpPr>
            <a:endCxn id="23" idx="0"/>
          </p:cNvCxnSpPr>
          <p:nvPr/>
        </p:nvCxnSpPr>
        <p:spPr>
          <a:xfrm>
            <a:off x="2217836" y="2525464"/>
            <a:ext cx="7033574" cy="156234"/>
          </a:xfrm>
          <a:prstGeom prst="bentConnector2">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lbow Connector 24">
            <a:extLst>
              <a:ext uri="{FF2B5EF4-FFF2-40B4-BE49-F238E27FC236}">
                <a16:creationId xmlns:a16="http://schemas.microsoft.com/office/drawing/2014/main" id="{4600A274-DC1B-4365-84C2-0DD1B56078E9}"/>
              </a:ext>
            </a:extLst>
          </p:cNvPr>
          <p:cNvCxnSpPr/>
          <p:nvPr/>
        </p:nvCxnSpPr>
        <p:spPr>
          <a:xfrm flipV="1">
            <a:off x="2274571" y="5515673"/>
            <a:ext cx="4393937" cy="169134"/>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D585DE23-9266-4C2D-A690-B8B4EABBBC0A}"/>
              </a:ext>
            </a:extLst>
          </p:cNvPr>
          <p:cNvCxnSpPr/>
          <p:nvPr/>
        </p:nvCxnSpPr>
        <p:spPr>
          <a:xfrm>
            <a:off x="5063108" y="4090310"/>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6">
            <a:extLst>
              <a:ext uri="{FF2B5EF4-FFF2-40B4-BE49-F238E27FC236}">
                <a16:creationId xmlns:a16="http://schemas.microsoft.com/office/drawing/2014/main" id="{39C9CCEF-808D-49D7-8653-484513C55BDA}"/>
              </a:ext>
            </a:extLst>
          </p:cNvPr>
          <p:cNvCxnSpPr>
            <a:endCxn id="23" idx="1"/>
          </p:cNvCxnSpPr>
          <p:nvPr/>
        </p:nvCxnSpPr>
        <p:spPr>
          <a:xfrm>
            <a:off x="7777881" y="4090310"/>
            <a:ext cx="405334" cy="6853"/>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31" name="Rounded Rectangle 11">
            <a:extLst>
              <a:ext uri="{FF2B5EF4-FFF2-40B4-BE49-F238E27FC236}">
                <a16:creationId xmlns:a16="http://schemas.microsoft.com/office/drawing/2014/main" id="{1791B63A-140D-48F7-B71C-54C99DFC1023}"/>
              </a:ext>
            </a:extLst>
          </p:cNvPr>
          <p:cNvSpPr/>
          <p:nvPr/>
        </p:nvSpPr>
        <p:spPr>
          <a:xfrm>
            <a:off x="5772336" y="438693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32" name="Picture 28">
            <a:extLst>
              <a:ext uri="{FF2B5EF4-FFF2-40B4-BE49-F238E27FC236}">
                <a16:creationId xmlns:a16="http://schemas.microsoft.com/office/drawing/2014/main" id="{01662DEB-B456-4B66-B11D-BD10875245EB}"/>
              </a:ext>
            </a:extLst>
          </p:cNvPr>
          <p:cNvPicPr>
            <a:picLocks noChangeAspect="1"/>
          </p:cNvPicPr>
          <p:nvPr/>
        </p:nvPicPr>
        <p:blipFill>
          <a:blip r:embed="rId8"/>
          <a:stretch>
            <a:fillRect/>
          </a:stretch>
        </p:blipFill>
        <p:spPr>
          <a:xfrm>
            <a:off x="7424537" y="5179287"/>
            <a:ext cx="312107" cy="312107"/>
          </a:xfrm>
          <a:prstGeom prst="rect">
            <a:avLst/>
          </a:prstGeom>
          <a:noFill/>
        </p:spPr>
      </p:pic>
      <p:sp>
        <p:nvSpPr>
          <p:cNvPr id="33" name="Rounded Rectangle 11">
            <a:extLst>
              <a:ext uri="{FF2B5EF4-FFF2-40B4-BE49-F238E27FC236}">
                <a16:creationId xmlns:a16="http://schemas.microsoft.com/office/drawing/2014/main" id="{1B1EB566-DAE2-4DD7-8C51-B45226AEF486}"/>
              </a:ext>
            </a:extLst>
          </p:cNvPr>
          <p:cNvSpPr/>
          <p:nvPr/>
        </p:nvSpPr>
        <p:spPr>
          <a:xfrm>
            <a:off x="5781439" y="4737537"/>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34" name="Rectangle 30">
            <a:extLst>
              <a:ext uri="{FF2B5EF4-FFF2-40B4-BE49-F238E27FC236}">
                <a16:creationId xmlns:a16="http://schemas.microsoft.com/office/drawing/2014/main" id="{839D3F98-6A09-4B5B-9545-470C63BD309D}"/>
              </a:ext>
            </a:extLst>
          </p:cNvPr>
          <p:cNvSpPr/>
          <p:nvPr/>
        </p:nvSpPr>
        <p:spPr>
          <a:xfrm>
            <a:off x="2632445" y="2387332"/>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1">
            <a:extLst>
              <a:ext uri="{FF2B5EF4-FFF2-40B4-BE49-F238E27FC236}">
                <a16:creationId xmlns:a16="http://schemas.microsoft.com/office/drawing/2014/main" id="{EAF62F45-92F3-4A36-A1B1-9F018626CD5D}"/>
              </a:ext>
            </a:extLst>
          </p:cNvPr>
          <p:cNvSpPr txBox="1"/>
          <p:nvPr/>
        </p:nvSpPr>
        <p:spPr>
          <a:xfrm>
            <a:off x="5342121" y="5662378"/>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spTree>
    <p:extLst>
      <p:ext uri="{BB962C8B-B14F-4D97-AF65-F5344CB8AC3E}">
        <p14:creationId xmlns:p14="http://schemas.microsoft.com/office/powerpoint/2010/main" val="359370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dissolv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13D8E8-C4C2-421C-9D7C-A7072B81E250}"/>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3C57FED1-E895-41DE-A53C-FACF40483AA7}"/>
              </a:ext>
            </a:extLst>
          </p:cNvPr>
          <p:cNvSpPr>
            <a:spLocks noGrp="1"/>
          </p:cNvSpPr>
          <p:nvPr>
            <p:ph type="sldNum" sz="quarter" idx="12"/>
          </p:nvPr>
        </p:nvSpPr>
        <p:spPr/>
        <p:txBody>
          <a:bodyPr/>
          <a:lstStyle/>
          <a:p>
            <a:fld id="{12633BAD-9368-460B-83A5-8FA1CBAFC089}" type="slidenum">
              <a:rPr lang="zh-CN" altLang="en-US" smtClean="0"/>
              <a:t>16</a:t>
            </a:fld>
            <a:endParaRPr lang="zh-CN" altLang="en-US"/>
          </a:p>
        </p:txBody>
      </p:sp>
      <p:sp>
        <p:nvSpPr>
          <p:cNvPr id="4" name="标题 3">
            <a:extLst>
              <a:ext uri="{FF2B5EF4-FFF2-40B4-BE49-F238E27FC236}">
                <a16:creationId xmlns:a16="http://schemas.microsoft.com/office/drawing/2014/main" id="{A215E9CA-0E34-48D3-971D-0F7238AD4BD3}"/>
              </a:ext>
            </a:extLst>
          </p:cNvPr>
          <p:cNvSpPr>
            <a:spLocks noGrp="1"/>
          </p:cNvSpPr>
          <p:nvPr>
            <p:ph type="title"/>
          </p:nvPr>
        </p:nvSpPr>
        <p:spPr/>
        <p:txBody>
          <a:bodyPr/>
          <a:lstStyle/>
          <a:p>
            <a:r>
              <a:rPr lang="en-US" dirty="0"/>
              <a:t>Privacy Concerns of Android Task Mechanism</a:t>
            </a:r>
          </a:p>
        </p:txBody>
      </p:sp>
      <p:sp>
        <p:nvSpPr>
          <p:cNvPr id="5" name="内容占位符 4">
            <a:extLst>
              <a:ext uri="{FF2B5EF4-FFF2-40B4-BE49-F238E27FC236}">
                <a16:creationId xmlns:a16="http://schemas.microsoft.com/office/drawing/2014/main" id="{13123F5D-D7FB-4825-B3FA-985815A87569}"/>
              </a:ext>
            </a:extLst>
          </p:cNvPr>
          <p:cNvSpPr>
            <a:spLocks noGrp="1"/>
          </p:cNvSpPr>
          <p:nvPr>
            <p:ph sz="quarter" idx="13"/>
          </p:nvPr>
        </p:nvSpPr>
        <p:spPr>
          <a:xfrm>
            <a:off x="196770" y="1095490"/>
            <a:ext cx="11783026" cy="4987876"/>
          </a:xfrm>
        </p:spPr>
        <p:txBody>
          <a:bodyPr/>
          <a:lstStyle/>
          <a:p>
            <a:pPr marL="342900" indent="-342900">
              <a:buFont typeface="Arial" panose="020B0604020202020204" pitchFamily="34" charset="0"/>
              <a:buChar char="•"/>
            </a:pPr>
            <a:r>
              <a:rPr lang="en-US" altLang="zh-CN" sz="3200" dirty="0">
                <a:solidFill>
                  <a:schemeClr val="tx1"/>
                </a:solidFill>
              </a:rPr>
              <a:t>Task mechanism relaxes the isolation provided by the Android system and could grant unexpected over-permissive privilege to apps.</a:t>
            </a:r>
          </a:p>
          <a:p>
            <a:pPr marL="342900" indent="-342900">
              <a:buFont typeface="Arial" panose="020B0604020202020204" pitchFamily="34" charset="0"/>
              <a:buChar char="•"/>
            </a:pPr>
            <a:endParaRPr lang="en-US" altLang="zh-CN" sz="3200" dirty="0">
              <a:solidFill>
                <a:schemeClr val="tx1"/>
              </a:solidFill>
            </a:endParaRPr>
          </a:p>
          <a:p>
            <a:pPr>
              <a:buFont typeface="Arial" panose="020B0604020202020204" pitchFamily="34" charset="0"/>
              <a:buChar char="•"/>
            </a:pPr>
            <a:r>
              <a:rPr lang="en-US" altLang="zh-CN" sz="3200" dirty="0"/>
              <a:t>  What if a malicious app gets into same task of a benign App?</a:t>
            </a:r>
          </a:p>
          <a:p>
            <a:pPr marL="863615" lvl="1" indent="-457200">
              <a:buSzPct val="80000"/>
              <a:buFont typeface="Wingdings" charset="2"/>
              <a:buChar char="§"/>
            </a:pPr>
            <a:r>
              <a:rPr lang="en-US" altLang="zh-CN" sz="2800" dirty="0">
                <a:solidFill>
                  <a:schemeClr val="tx1"/>
                </a:solidFill>
                <a:latin typeface="Cambria" charset="0"/>
                <a:ea typeface="Cambria" charset="0"/>
                <a:cs typeface="Cambria" charset="0"/>
              </a:rPr>
              <a:t>Ren et al. [USENIXSEC15’ Task] demonstrates the attack vectors of </a:t>
            </a:r>
            <a:r>
              <a:rPr lang="en-US" altLang="zh-CN" sz="2800" i="1" dirty="0">
                <a:solidFill>
                  <a:srgbClr val="0070C0"/>
                </a:solidFill>
                <a:latin typeface="Cambria" charset="0"/>
                <a:ea typeface="Cambria" charset="0"/>
                <a:cs typeface="Cambria" charset="0"/>
              </a:rPr>
              <a:t>passive</a:t>
            </a:r>
            <a:r>
              <a:rPr lang="en-US" altLang="zh-CN" sz="2800" dirty="0">
                <a:solidFill>
                  <a:srgbClr val="0070C0"/>
                </a:solidFill>
                <a:latin typeface="Cambria" charset="0"/>
                <a:ea typeface="Cambria" charset="0"/>
                <a:cs typeface="Cambria" charset="0"/>
              </a:rPr>
              <a:t> task hijacking</a:t>
            </a:r>
            <a:r>
              <a:rPr lang="en-US" altLang="zh-CN" sz="2800" dirty="0">
                <a:solidFill>
                  <a:schemeClr val="tx1"/>
                </a:solidFill>
                <a:latin typeface="Cambria" charset="0"/>
                <a:ea typeface="Cambria" charset="0"/>
                <a:cs typeface="Cambria" charset="0"/>
              </a:rPr>
              <a:t> which can result in spoofing and phishing.</a:t>
            </a:r>
            <a:endParaRPr lang="zh-CN" altLang="en-US" sz="2800" dirty="0">
              <a:solidFill>
                <a:schemeClr val="tx1"/>
              </a:solidFill>
              <a:latin typeface="Cambria" charset="0"/>
              <a:ea typeface="Cambria" charset="0"/>
              <a:cs typeface="Cambria" charset="0"/>
            </a:endParaRPr>
          </a:p>
        </p:txBody>
      </p:sp>
    </p:spTree>
    <p:extLst>
      <p:ext uri="{BB962C8B-B14F-4D97-AF65-F5344CB8AC3E}">
        <p14:creationId xmlns:p14="http://schemas.microsoft.com/office/powerpoint/2010/main" val="167283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E738AF-9D87-40EC-B459-F7A1025776E3}"/>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6930320B-0127-4397-85FC-3CB92934CEA4}"/>
              </a:ext>
            </a:extLst>
          </p:cNvPr>
          <p:cNvSpPr>
            <a:spLocks noGrp="1"/>
          </p:cNvSpPr>
          <p:nvPr>
            <p:ph type="sldNum" sz="quarter" idx="12"/>
          </p:nvPr>
        </p:nvSpPr>
        <p:spPr/>
        <p:txBody>
          <a:bodyPr/>
          <a:lstStyle/>
          <a:p>
            <a:fld id="{12633BAD-9368-460B-83A5-8FA1CBAFC089}" type="slidenum">
              <a:rPr lang="zh-CN" altLang="en-US" smtClean="0"/>
              <a:t>17</a:t>
            </a:fld>
            <a:endParaRPr lang="zh-CN" altLang="en-US"/>
          </a:p>
        </p:txBody>
      </p:sp>
      <p:sp>
        <p:nvSpPr>
          <p:cNvPr id="4" name="标题 3">
            <a:extLst>
              <a:ext uri="{FF2B5EF4-FFF2-40B4-BE49-F238E27FC236}">
                <a16:creationId xmlns:a16="http://schemas.microsoft.com/office/drawing/2014/main" id="{36EDBC58-C21F-460B-B70B-2D02864A04D4}"/>
              </a:ext>
            </a:extLst>
          </p:cNvPr>
          <p:cNvSpPr>
            <a:spLocks noGrp="1"/>
          </p:cNvSpPr>
          <p:nvPr>
            <p:ph type="title"/>
          </p:nvPr>
        </p:nvSpPr>
        <p:spPr/>
        <p:txBody>
          <a:bodyPr/>
          <a:lstStyle/>
          <a:p>
            <a:r>
              <a:rPr lang="en-US" dirty="0"/>
              <a:t>Our Goal</a:t>
            </a:r>
          </a:p>
        </p:txBody>
      </p:sp>
      <p:sp>
        <p:nvSpPr>
          <p:cNvPr id="5" name="内容占位符 4">
            <a:extLst>
              <a:ext uri="{FF2B5EF4-FFF2-40B4-BE49-F238E27FC236}">
                <a16:creationId xmlns:a16="http://schemas.microsoft.com/office/drawing/2014/main" id="{AAC3448A-F90B-416A-9182-45CD2833FF26}"/>
              </a:ext>
            </a:extLst>
          </p:cNvPr>
          <p:cNvSpPr>
            <a:spLocks noGrp="1"/>
          </p:cNvSpPr>
          <p:nvPr>
            <p:ph sz="quarter" idx="13"/>
          </p:nvPr>
        </p:nvSpPr>
        <p:spPr/>
        <p:txBody>
          <a:bodyPr/>
          <a:lstStyle/>
          <a:p>
            <a:r>
              <a:rPr lang="en-US" altLang="zh-CN" sz="2800" dirty="0"/>
              <a:t>C</a:t>
            </a:r>
            <a:r>
              <a:rPr lang="en-US" altLang="zh-CN" sz="2800" dirty="0">
                <a:solidFill>
                  <a:schemeClr val="tx1"/>
                </a:solidFill>
              </a:rPr>
              <a:t>omprehensive study understanding of task mechanism.</a:t>
            </a:r>
          </a:p>
          <a:p>
            <a:endParaRPr lang="en-US" dirty="0"/>
          </a:p>
        </p:txBody>
      </p:sp>
      <p:sp>
        <p:nvSpPr>
          <p:cNvPr id="14" name="Rounded Rectangle 1">
            <a:extLst>
              <a:ext uri="{FF2B5EF4-FFF2-40B4-BE49-F238E27FC236}">
                <a16:creationId xmlns:a16="http://schemas.microsoft.com/office/drawing/2014/main" id="{612CB711-F33C-4033-83D2-061B1BBD76D6}"/>
              </a:ext>
            </a:extLst>
          </p:cNvPr>
          <p:cNvSpPr/>
          <p:nvPr/>
        </p:nvSpPr>
        <p:spPr>
          <a:xfrm>
            <a:off x="1662454" y="1952883"/>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ookman Old Style" charset="0"/>
                <a:ea typeface="Bookman Old Style" charset="0"/>
                <a:cs typeface="Bookman Old Style" charset="0"/>
              </a:rPr>
              <a:t>Mission 1:</a:t>
            </a:r>
          </a:p>
          <a:p>
            <a:pPr algn="ctr"/>
            <a:r>
              <a:rPr lang="en-US" sz="2400" dirty="0">
                <a:solidFill>
                  <a:schemeClr val="tx1"/>
                </a:solidFill>
                <a:latin typeface="Bookman Old Style" charset="0"/>
                <a:ea typeface="Bookman Old Style" charset="0"/>
                <a:cs typeface="Bookman Old Style" charset="0"/>
              </a:rPr>
              <a:t>Understanding Task Control</a:t>
            </a:r>
          </a:p>
        </p:txBody>
      </p:sp>
      <p:sp>
        <p:nvSpPr>
          <p:cNvPr id="15" name="Rounded Rectangle 1">
            <a:extLst>
              <a:ext uri="{FF2B5EF4-FFF2-40B4-BE49-F238E27FC236}">
                <a16:creationId xmlns:a16="http://schemas.microsoft.com/office/drawing/2014/main" id="{929435F9-F0E9-47F2-AC2F-D13FCCA9D004}"/>
              </a:ext>
            </a:extLst>
          </p:cNvPr>
          <p:cNvSpPr/>
          <p:nvPr/>
        </p:nvSpPr>
        <p:spPr>
          <a:xfrm>
            <a:off x="1662454"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2:</a:t>
            </a:r>
          </a:p>
          <a:p>
            <a:pPr algn="ctr"/>
            <a:r>
              <a:rPr lang="en-US" altLang="zh-CN" sz="2400" dirty="0">
                <a:solidFill>
                  <a:schemeClr val="tx1"/>
                </a:solidFill>
                <a:latin typeface="Bookman Old Style" charset="0"/>
                <a:ea typeface="Bookman Old Style" charset="0"/>
                <a:cs typeface="Bookman Old Style" charset="0"/>
              </a:rPr>
              <a:t>Understanding Task Privilege</a:t>
            </a:r>
          </a:p>
        </p:txBody>
      </p:sp>
      <p:sp>
        <p:nvSpPr>
          <p:cNvPr id="16" name="Rounded Rectangle 1">
            <a:extLst>
              <a:ext uri="{FF2B5EF4-FFF2-40B4-BE49-F238E27FC236}">
                <a16:creationId xmlns:a16="http://schemas.microsoft.com/office/drawing/2014/main" id="{90D2AFF9-21AD-41E4-AAF7-C77D1AE0F4FB}"/>
              </a:ext>
            </a:extLst>
          </p:cNvPr>
          <p:cNvSpPr/>
          <p:nvPr/>
        </p:nvSpPr>
        <p:spPr>
          <a:xfrm>
            <a:off x="7154446" y="4092641"/>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3:</a:t>
            </a:r>
          </a:p>
          <a:p>
            <a:pPr algn="ctr"/>
            <a:r>
              <a:rPr lang="en-US" altLang="zh-CN" sz="2400" dirty="0">
                <a:solidFill>
                  <a:schemeClr val="tx1"/>
                </a:solidFill>
                <a:latin typeface="Bookman Old Style" charset="0"/>
                <a:ea typeface="Bookman Old Style" charset="0"/>
                <a:cs typeface="Bookman Old Style" charset="0"/>
              </a:rPr>
              <a:t>Exploitation Analysis</a:t>
            </a:r>
          </a:p>
        </p:txBody>
      </p:sp>
      <p:sp>
        <p:nvSpPr>
          <p:cNvPr id="17" name="Rounded Rectangle 1">
            <a:extLst>
              <a:ext uri="{FF2B5EF4-FFF2-40B4-BE49-F238E27FC236}">
                <a16:creationId xmlns:a16="http://schemas.microsoft.com/office/drawing/2014/main" id="{B8A0170D-8E50-4F2A-BC00-9CE45EC9CC8B}"/>
              </a:ext>
            </a:extLst>
          </p:cNvPr>
          <p:cNvSpPr/>
          <p:nvPr/>
        </p:nvSpPr>
        <p:spPr>
          <a:xfrm>
            <a:off x="7154446" y="1952882"/>
            <a:ext cx="2771061" cy="1427357"/>
          </a:xfrm>
          <a:prstGeom prst="roundRect">
            <a:avLst>
              <a:gd name="adj" fmla="val 143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Bookman Old Style" charset="0"/>
                <a:ea typeface="Bookman Old Style" charset="0"/>
                <a:cs typeface="Bookman Old Style" charset="0"/>
              </a:rPr>
              <a:t>Mission 4:</a:t>
            </a:r>
          </a:p>
          <a:p>
            <a:pPr algn="ctr"/>
            <a:r>
              <a:rPr lang="en-US" altLang="zh-CN" sz="2400" dirty="0">
                <a:solidFill>
                  <a:schemeClr val="tx1"/>
                </a:solidFill>
                <a:latin typeface="Bookman Old Style" charset="0"/>
                <a:ea typeface="Bookman Old Style" charset="0"/>
                <a:cs typeface="Bookman Old Style" charset="0"/>
              </a:rPr>
              <a:t>Task</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Interference</a:t>
            </a:r>
            <a:r>
              <a:rPr lang="zh-CN" altLang="en-US" sz="2400" dirty="0">
                <a:solidFill>
                  <a:schemeClr val="tx1"/>
                </a:solidFill>
                <a:latin typeface="Bookman Old Style" charset="0"/>
                <a:ea typeface="Bookman Old Style" charset="0"/>
                <a:cs typeface="Bookman Old Style" charset="0"/>
              </a:rPr>
              <a:t> </a:t>
            </a:r>
            <a:r>
              <a:rPr lang="en-US" altLang="zh-CN" sz="2400" dirty="0">
                <a:solidFill>
                  <a:schemeClr val="tx1"/>
                </a:solidFill>
                <a:latin typeface="Bookman Old Style" charset="0"/>
                <a:ea typeface="Bookman Old Style" charset="0"/>
                <a:cs typeface="Bookman Old Style" charset="0"/>
              </a:rPr>
              <a:t>Checking</a:t>
            </a:r>
          </a:p>
        </p:txBody>
      </p:sp>
      <p:cxnSp>
        <p:nvCxnSpPr>
          <p:cNvPr id="18" name="Straight Arrow Connector 7">
            <a:extLst>
              <a:ext uri="{FF2B5EF4-FFF2-40B4-BE49-F238E27FC236}">
                <a16:creationId xmlns:a16="http://schemas.microsoft.com/office/drawing/2014/main" id="{70709E02-EB5B-45F0-AA54-6B5C9DE99BCE}"/>
              </a:ext>
            </a:extLst>
          </p:cNvPr>
          <p:cNvCxnSpPr>
            <a:stCxn id="14" idx="3"/>
            <a:endCxn id="17" idx="1"/>
          </p:cNvCxnSpPr>
          <p:nvPr/>
        </p:nvCxnSpPr>
        <p:spPr>
          <a:xfrm flipV="1">
            <a:off x="4433515" y="2666561"/>
            <a:ext cx="2720931" cy="1"/>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2D57D92B-4575-4EA2-A69A-C9F427909988}"/>
              </a:ext>
            </a:extLst>
          </p:cNvPr>
          <p:cNvCxnSpPr>
            <a:stCxn id="14" idx="3"/>
          </p:cNvCxnSpPr>
          <p:nvPr/>
        </p:nvCxnSpPr>
        <p:spPr>
          <a:xfrm>
            <a:off x="4433515" y="2666562"/>
            <a:ext cx="2720931" cy="2015812"/>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29DDA585-F716-4958-A4D0-AA8370B0F114}"/>
              </a:ext>
            </a:extLst>
          </p:cNvPr>
          <p:cNvCxnSpPr>
            <a:stCxn id="15" idx="3"/>
            <a:endCxn id="16" idx="1"/>
          </p:cNvCxnSpPr>
          <p:nvPr/>
        </p:nvCxnSpPr>
        <p:spPr>
          <a:xfrm>
            <a:off x="4433515" y="4806320"/>
            <a:ext cx="2720931" cy="0"/>
          </a:xfrm>
          <a:prstGeom prst="straightConnector1">
            <a:avLst/>
          </a:prstGeom>
          <a:ln w="28575">
            <a:solidFill>
              <a:schemeClr val="tx1"/>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903389-369C-4D6D-B239-D8F1394618F3}"/>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D41E5026-C78B-49A8-82FF-461DDE70A401}"/>
              </a:ext>
            </a:extLst>
          </p:cNvPr>
          <p:cNvSpPr>
            <a:spLocks noGrp="1"/>
          </p:cNvSpPr>
          <p:nvPr>
            <p:ph type="sldNum" sz="quarter" idx="12"/>
          </p:nvPr>
        </p:nvSpPr>
        <p:spPr/>
        <p:txBody>
          <a:bodyPr/>
          <a:lstStyle/>
          <a:p>
            <a:fld id="{12633BAD-9368-460B-83A5-8FA1CBAFC089}" type="slidenum">
              <a:rPr lang="zh-CN" altLang="en-US" smtClean="0"/>
              <a:t>18</a:t>
            </a:fld>
            <a:endParaRPr lang="zh-CN" altLang="en-US"/>
          </a:p>
        </p:txBody>
      </p:sp>
      <p:sp>
        <p:nvSpPr>
          <p:cNvPr id="4" name="标题 3">
            <a:extLst>
              <a:ext uri="{FF2B5EF4-FFF2-40B4-BE49-F238E27FC236}">
                <a16:creationId xmlns:a16="http://schemas.microsoft.com/office/drawing/2014/main" id="{110EA932-9242-431E-BD84-CAF206326098}"/>
              </a:ext>
            </a:extLst>
          </p:cNvPr>
          <p:cNvSpPr>
            <a:spLocks noGrp="1"/>
          </p:cNvSpPr>
          <p:nvPr>
            <p:ph type="title"/>
          </p:nvPr>
        </p:nvSpPr>
        <p:spPr/>
        <p:txBody>
          <a:bodyPr/>
          <a:lstStyle/>
          <a:p>
            <a:r>
              <a:rPr lang="en-US" dirty="0"/>
              <a:t>M1: Understanding Android Task Mechanism</a:t>
            </a:r>
          </a:p>
        </p:txBody>
      </p:sp>
      <p:sp>
        <p:nvSpPr>
          <p:cNvPr id="5" name="内容占位符 4">
            <a:extLst>
              <a:ext uri="{FF2B5EF4-FFF2-40B4-BE49-F238E27FC236}">
                <a16:creationId xmlns:a16="http://schemas.microsoft.com/office/drawing/2014/main" id="{98D69E0C-782C-4B0F-8C8F-7B7CD16A73D1}"/>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3600" dirty="0">
                <a:solidFill>
                  <a:schemeClr val="tx1"/>
                </a:solidFill>
              </a:rPr>
              <a:t>What factors affects an app’s task status?</a:t>
            </a:r>
          </a:p>
          <a:p>
            <a:pPr>
              <a:buFont typeface="Arial" panose="020B0604020202020204" pitchFamily="34" charset="0"/>
              <a:buChar char="•"/>
            </a:pPr>
            <a:r>
              <a:rPr lang="en-US" altLang="zh-CN" sz="3600" dirty="0">
                <a:solidFill>
                  <a:schemeClr val="tx1"/>
                </a:solidFill>
              </a:rPr>
              <a:t>  How these factors </a:t>
            </a:r>
            <a:r>
              <a:rPr lang="en-US" altLang="zh-CN" sz="3600" dirty="0"/>
              <a:t>affects app’s task status? </a:t>
            </a:r>
          </a:p>
          <a:p>
            <a:pPr marL="863615" lvl="1" indent="-457200">
              <a:buSzPct val="80000"/>
              <a:buFont typeface="Wingdings" charset="2"/>
              <a:buChar char="§"/>
            </a:pPr>
            <a:r>
              <a:rPr lang="en-US" altLang="zh-CN" sz="3200" dirty="0">
                <a:latin typeface="Cambria" charset="0"/>
                <a:ea typeface="Cambria" charset="0"/>
                <a:cs typeface="Cambria" charset="0"/>
              </a:rPr>
              <a:t>Whether an app is running in the foreground or background? </a:t>
            </a:r>
          </a:p>
          <a:p>
            <a:pPr marL="863615" lvl="1" indent="-457200">
              <a:buSzPct val="80000"/>
              <a:buFont typeface="Wingdings" charset="2"/>
              <a:buChar char="§"/>
            </a:pPr>
            <a:r>
              <a:rPr lang="en-US" altLang="zh-CN" sz="3200" dirty="0">
                <a:latin typeface="Cambria" charset="0"/>
                <a:ea typeface="Cambria" charset="0"/>
                <a:cs typeface="Cambria" charset="0"/>
              </a:rPr>
              <a:t>Which is the resulting task state of the app?</a:t>
            </a:r>
            <a:endParaRPr lang="zh-CN" altLang="en-US" sz="3200" dirty="0">
              <a:solidFill>
                <a:schemeClr val="tx1"/>
              </a:solidFill>
              <a:latin typeface="Cambria" charset="0"/>
              <a:ea typeface="Cambria" charset="0"/>
              <a:cs typeface="Cambria" charset="0"/>
            </a:endParaRPr>
          </a:p>
          <a:p>
            <a:endParaRPr lang="en-US" dirty="0"/>
          </a:p>
        </p:txBody>
      </p:sp>
    </p:spTree>
    <p:extLst>
      <p:ext uri="{BB962C8B-B14F-4D97-AF65-F5344CB8AC3E}">
        <p14:creationId xmlns:p14="http://schemas.microsoft.com/office/powerpoint/2010/main" val="1529372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2D6F6A-1A66-44BC-9A51-FFCCCB5DA9DA}"/>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2732A39C-F86D-412A-86F0-154A55C52E64}"/>
              </a:ext>
            </a:extLst>
          </p:cNvPr>
          <p:cNvSpPr>
            <a:spLocks noGrp="1"/>
          </p:cNvSpPr>
          <p:nvPr>
            <p:ph type="sldNum" sz="quarter" idx="12"/>
          </p:nvPr>
        </p:nvSpPr>
        <p:spPr/>
        <p:txBody>
          <a:bodyPr/>
          <a:lstStyle/>
          <a:p>
            <a:fld id="{12633BAD-9368-460B-83A5-8FA1CBAFC089}" type="slidenum">
              <a:rPr lang="zh-CN" altLang="en-US" smtClean="0"/>
              <a:t>19</a:t>
            </a:fld>
            <a:endParaRPr lang="zh-CN" altLang="en-US"/>
          </a:p>
        </p:txBody>
      </p:sp>
      <p:sp>
        <p:nvSpPr>
          <p:cNvPr id="4" name="标题 3">
            <a:extLst>
              <a:ext uri="{FF2B5EF4-FFF2-40B4-BE49-F238E27FC236}">
                <a16:creationId xmlns:a16="http://schemas.microsoft.com/office/drawing/2014/main" id="{2DCC159C-C323-4892-BA94-E0EF99F53BC0}"/>
              </a:ext>
            </a:extLst>
          </p:cNvPr>
          <p:cNvSpPr>
            <a:spLocks noGrp="1"/>
          </p:cNvSpPr>
          <p:nvPr>
            <p:ph type="title"/>
          </p:nvPr>
        </p:nvSpPr>
        <p:spPr/>
        <p:txBody>
          <a:bodyPr/>
          <a:lstStyle/>
          <a:p>
            <a:r>
              <a:rPr lang="en-US" dirty="0"/>
              <a:t>Key Attributes of Task Mechanism</a:t>
            </a:r>
          </a:p>
        </p:txBody>
      </p:sp>
      <p:sp>
        <p:nvSpPr>
          <p:cNvPr id="5" name="内容占位符 4">
            <a:extLst>
              <a:ext uri="{FF2B5EF4-FFF2-40B4-BE49-F238E27FC236}">
                <a16:creationId xmlns:a16="http://schemas.microsoft.com/office/drawing/2014/main" id="{2A47F1F4-2FD6-4205-A76D-00C75A78EABB}"/>
              </a:ext>
            </a:extLst>
          </p:cNvPr>
          <p:cNvSpPr>
            <a:spLocks noGrp="1"/>
          </p:cNvSpPr>
          <p:nvPr>
            <p:ph sz="quarter" idx="13"/>
          </p:nvPr>
        </p:nvSpPr>
        <p:spPr/>
        <p:txBody>
          <a:bodyPr/>
          <a:lstStyle/>
          <a:p>
            <a:pPr marL="342913" indent="-342913">
              <a:spcBef>
                <a:spcPts val="0"/>
              </a:spcBef>
              <a:buSzPct val="100000"/>
              <a:buFont typeface="Arial"/>
              <a:buChar char="•"/>
            </a:pPr>
            <a:r>
              <a:rPr lang="en-US" sz="3200" i="1" dirty="0" err="1"/>
              <a:t>launchMode</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Decides how an activity will be </a:t>
            </a:r>
            <a:r>
              <a:rPr lang="en-US" sz="2800" dirty="0">
                <a:solidFill>
                  <a:srgbClr val="0070C0"/>
                </a:solidFill>
                <a:latin typeface="Cambria" charset="0"/>
                <a:ea typeface="Cambria" charset="0"/>
                <a:cs typeface="Cambria" charset="0"/>
              </a:rPr>
              <a:t>launched</a:t>
            </a:r>
          </a:p>
          <a:p>
            <a:pPr marL="754408" lvl="1" indent="-347993">
              <a:buSzPct val="80000"/>
              <a:buFont typeface="Wingdings" charset="2"/>
              <a:buChar char="§"/>
            </a:pPr>
            <a:r>
              <a:rPr lang="en-US" sz="2800" dirty="0">
                <a:latin typeface="Cambria" charset="0"/>
                <a:ea typeface="Cambria" charset="0"/>
                <a:cs typeface="Cambria" charset="0"/>
              </a:rPr>
              <a:t>Has four values: </a:t>
            </a:r>
            <a:r>
              <a:rPr lang="en-US" sz="2800" i="1" dirty="0">
                <a:latin typeface="Cambria" charset="0"/>
                <a:ea typeface="Cambria" charset="0"/>
                <a:cs typeface="Cambria" charset="0"/>
              </a:rPr>
              <a:t>standard</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singleTop</a:t>
            </a:r>
            <a:r>
              <a:rPr lang="en-US" sz="2800" dirty="0">
                <a:latin typeface="Cambria" charset="0"/>
                <a:ea typeface="Cambria" charset="0"/>
                <a:cs typeface="Cambria" charset="0"/>
              </a:rPr>
              <a:t>, </a:t>
            </a:r>
            <a:r>
              <a:rPr lang="en-US" sz="2800" i="1" dirty="0" err="1">
                <a:latin typeface="Cambria" charset="0"/>
                <a:ea typeface="Cambria" charset="0"/>
                <a:cs typeface="Cambria" charset="0"/>
              </a:rPr>
              <a:t>singleTask</a:t>
            </a:r>
            <a:r>
              <a:rPr lang="en-US" sz="2800" dirty="0">
                <a:latin typeface="Cambria" charset="0"/>
                <a:ea typeface="Cambria" charset="0"/>
                <a:cs typeface="Cambria" charset="0"/>
              </a:rPr>
              <a:t> and </a:t>
            </a:r>
            <a:r>
              <a:rPr lang="en-US" sz="2800" i="1" dirty="0" err="1">
                <a:latin typeface="Cambria" charset="0"/>
                <a:ea typeface="Cambria" charset="0"/>
                <a:cs typeface="Cambria" charset="0"/>
              </a:rPr>
              <a:t>singleInstance</a:t>
            </a:r>
            <a:r>
              <a:rPr lang="en-US" sz="2800" dirty="0">
                <a:latin typeface="Cambria" charset="0"/>
                <a:ea typeface="Cambria" charset="0"/>
                <a:cs typeface="Cambria" charset="0"/>
              </a:rPr>
              <a:t>.</a:t>
            </a:r>
          </a:p>
          <a:p>
            <a:pPr marL="342913" indent="-342913">
              <a:buSzPct val="100000"/>
              <a:buFont typeface="Arial"/>
              <a:buChar char="•"/>
            </a:pPr>
            <a:r>
              <a:rPr lang="en-US" sz="3200" i="1" dirty="0" err="1"/>
              <a:t>taskAffinity</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which task the activity should be affiliated with.</a:t>
            </a:r>
          </a:p>
          <a:p>
            <a:pPr marL="754408" lvl="1" indent="-347993">
              <a:buSzPct val="80000"/>
              <a:buFont typeface="Wingdings" charset="2"/>
              <a:buChar char="§"/>
            </a:pPr>
            <a:r>
              <a:rPr lang="en-US" sz="2800" dirty="0">
                <a:latin typeface="Cambria" charset="0"/>
                <a:ea typeface="Cambria" charset="0"/>
                <a:cs typeface="Cambria" charset="0"/>
              </a:rPr>
              <a:t>By default, it is the package name of the activity itself.</a:t>
            </a:r>
          </a:p>
          <a:p>
            <a:pPr marL="366713" indent="-366713">
              <a:buSzPct val="100000"/>
              <a:buFont typeface="Arial"/>
              <a:buChar char="•"/>
            </a:pPr>
            <a:r>
              <a:rPr lang="en-US" sz="3200" i="1" dirty="0" err="1"/>
              <a:t>allowTaskReparenting</a:t>
            </a:r>
            <a:endParaRPr lang="en-US" sz="3200" i="1" dirty="0"/>
          </a:p>
          <a:p>
            <a:pPr marL="754408" lvl="1" indent="-347993">
              <a:buSzPct val="80000"/>
              <a:buFont typeface="Wingdings" charset="2"/>
              <a:buChar char="§"/>
            </a:pPr>
            <a:r>
              <a:rPr lang="en-US" sz="2800" dirty="0">
                <a:latin typeface="Cambria" charset="0"/>
                <a:ea typeface="Cambria" charset="0"/>
                <a:cs typeface="Cambria" charset="0"/>
              </a:rPr>
              <a:t>Specifies whether an activity can be moved to a task which has the same </a:t>
            </a:r>
            <a:r>
              <a:rPr lang="en-US" sz="2800" dirty="0" err="1">
                <a:latin typeface="Cambria" charset="0"/>
                <a:ea typeface="Cambria" charset="0"/>
                <a:cs typeface="Cambria" charset="0"/>
              </a:rPr>
              <a:t>taskAffinity</a:t>
            </a:r>
            <a:r>
              <a:rPr lang="en-US" sz="2800" dirty="0">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289919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11/30/2018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lstStyle/>
          <a:p>
            <a:fld id="{12633BAD-9368-460B-83A5-8FA1CBAFC089}" type="slidenum">
              <a:rPr lang="zh-CN" altLang="en-US" smtClean="0"/>
              <a:t>2</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5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795753"/>
            <a:ext cx="2430325" cy="1978158"/>
            <a:chOff x="202049" y="1803235"/>
            <a:chExt cx="2691035" cy="242119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661008" y="1803235"/>
              <a:ext cx="1640160" cy="1689474"/>
              <a:chOff x="798667" y="184820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798667" y="1848205"/>
                <a:ext cx="1640160" cy="1689474"/>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086967" y="2020728"/>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691035"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293794" y="2738836"/>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657817" y="2704829"/>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10209644" y="2680077"/>
            <a:ext cx="1481260" cy="1380327"/>
          </a:xfrm>
          <a:prstGeom prst="ellipse">
            <a:avLst/>
          </a:prstGeom>
          <a:solidFill>
            <a:srgbClr val="22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502868" y="2905592"/>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854869" y="2861545"/>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419519" y="2861545"/>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2819261" y="4180344"/>
            <a:ext cx="2430325" cy="8309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Attacking</a:t>
            </a:r>
          </a:p>
          <a:p>
            <a:pPr algn="ctr"/>
            <a:r>
              <a:rPr lang="en-US" altLang="zh-CN" sz="2400" b="1" dirty="0">
                <a:latin typeface="Arial" panose="020B0604020202020204" pitchFamily="34" charset="0"/>
                <a:cs typeface="Arial" panose="020B0604020202020204" pitchFamily="34" charset="0"/>
              </a:rPr>
              <a:t>Android OS</a:t>
            </a:r>
            <a:endParaRPr lang="zh-CN" altLang="en-US" sz="2400" b="1" dirty="0">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691896" y="4241872"/>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Exploiting </a:t>
            </a:r>
          </a:p>
          <a:p>
            <a:pPr algn="ctr"/>
            <a:r>
              <a:rPr lang="en-US" altLang="zh-CN" sz="2400" b="1" dirty="0">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743067" y="4246337"/>
            <a:ext cx="2414415" cy="1200329"/>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Conclusion and Future Study</a:t>
            </a:r>
          </a:p>
        </p:txBody>
      </p:sp>
    </p:spTree>
    <p:extLst>
      <p:ext uri="{BB962C8B-B14F-4D97-AF65-F5344CB8AC3E}">
        <p14:creationId xmlns:p14="http://schemas.microsoft.com/office/powerpoint/2010/main" val="30976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A7DCE9-4C38-4F84-B931-C29C262A3AFD}"/>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83C5F4A0-9384-4CD7-B2C0-D58E1511C735}"/>
              </a:ext>
            </a:extLst>
          </p:cNvPr>
          <p:cNvSpPr>
            <a:spLocks noGrp="1"/>
          </p:cNvSpPr>
          <p:nvPr>
            <p:ph type="sldNum" sz="quarter" idx="12"/>
          </p:nvPr>
        </p:nvSpPr>
        <p:spPr/>
        <p:txBody>
          <a:bodyPr/>
          <a:lstStyle/>
          <a:p>
            <a:fld id="{12633BAD-9368-460B-83A5-8FA1CBAFC089}" type="slidenum">
              <a:rPr lang="zh-CN" altLang="en-US" smtClean="0"/>
              <a:t>20</a:t>
            </a:fld>
            <a:endParaRPr lang="zh-CN" altLang="en-US"/>
          </a:p>
        </p:txBody>
      </p:sp>
      <p:sp>
        <p:nvSpPr>
          <p:cNvPr id="4" name="标题 3">
            <a:extLst>
              <a:ext uri="{FF2B5EF4-FFF2-40B4-BE49-F238E27FC236}">
                <a16:creationId xmlns:a16="http://schemas.microsoft.com/office/drawing/2014/main" id="{1A682EEB-2C1F-4D4C-8E26-EB8366026B65}"/>
              </a:ext>
            </a:extLst>
          </p:cNvPr>
          <p:cNvSpPr>
            <a:spLocks noGrp="1"/>
          </p:cNvSpPr>
          <p:nvPr>
            <p:ph type="title"/>
          </p:nvPr>
        </p:nvSpPr>
        <p:spPr/>
        <p:txBody>
          <a:bodyPr/>
          <a:lstStyle/>
          <a:p>
            <a:r>
              <a:rPr lang="en-US" dirty="0"/>
              <a:t>Control Conditions of Task Mechanism</a:t>
            </a:r>
          </a:p>
        </p:txBody>
      </p:sp>
      <p:cxnSp>
        <p:nvCxnSpPr>
          <p:cNvPr id="6" name="Straight Arrow Connector 14">
            <a:extLst>
              <a:ext uri="{FF2B5EF4-FFF2-40B4-BE49-F238E27FC236}">
                <a16:creationId xmlns:a16="http://schemas.microsoft.com/office/drawing/2014/main" id="{1DEC0F6B-DB13-45CD-B5E1-964F20CB8401}"/>
              </a:ext>
            </a:extLst>
          </p:cNvPr>
          <p:cNvCxnSpPr/>
          <p:nvPr/>
        </p:nvCxnSpPr>
        <p:spPr>
          <a:xfrm>
            <a:off x="768606" y="3032534"/>
            <a:ext cx="10457767" cy="0"/>
          </a:xfrm>
          <a:prstGeom prst="straightConnector1">
            <a:avLst/>
          </a:prstGeom>
          <a:ln w="76200" cmpd="dbl">
            <a:solidFill>
              <a:schemeClr val="accent5"/>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7" name="Rounded Rectangle 3">
            <a:extLst>
              <a:ext uri="{FF2B5EF4-FFF2-40B4-BE49-F238E27FC236}">
                <a16:creationId xmlns:a16="http://schemas.microsoft.com/office/drawing/2014/main" id="{378A9629-21E2-40E0-BD99-96A4A8069CEA}"/>
              </a:ext>
            </a:extLst>
          </p:cNvPr>
          <p:cNvSpPr/>
          <p:nvPr/>
        </p:nvSpPr>
        <p:spPr>
          <a:xfrm>
            <a:off x="1243462" y="1157239"/>
            <a:ext cx="939197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Cambria" charset="0"/>
                <a:ea typeface="Cambria" charset="0"/>
                <a:cs typeface="Cambria" charset="0"/>
              </a:rPr>
              <a:t>Experiment</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Targets:</a:t>
            </a:r>
            <a:r>
              <a:rPr lang="zh-CN" altLang="en-US" sz="2400" dirty="0">
                <a:solidFill>
                  <a:schemeClr val="tx1"/>
                </a:solidFill>
                <a:latin typeface="Cambria" charset="0"/>
                <a:ea typeface="Cambria" charset="0"/>
                <a:cs typeface="Cambria" charset="0"/>
              </a:rPr>
              <a:t> </a:t>
            </a:r>
            <a:endParaRPr lang="en-US" sz="2400" dirty="0">
              <a:solidFill>
                <a:schemeClr val="tx1"/>
              </a:solidFill>
              <a:latin typeface="Cambria" charset="0"/>
              <a:ea typeface="Cambria" charset="0"/>
              <a:cs typeface="Cambria" charset="0"/>
            </a:endParaRPr>
          </a:p>
        </p:txBody>
      </p:sp>
      <p:sp>
        <p:nvSpPr>
          <p:cNvPr id="8" name="Rectangle 4">
            <a:extLst>
              <a:ext uri="{FF2B5EF4-FFF2-40B4-BE49-F238E27FC236}">
                <a16:creationId xmlns:a16="http://schemas.microsoft.com/office/drawing/2014/main" id="{1B11B1F2-4386-4D63-9B9D-1F126A828C22}"/>
              </a:ext>
            </a:extLst>
          </p:cNvPr>
          <p:cNvSpPr/>
          <p:nvPr/>
        </p:nvSpPr>
        <p:spPr>
          <a:xfrm>
            <a:off x="4872065" y="1273476"/>
            <a:ext cx="2076773" cy="6819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App_B</a:t>
            </a:r>
            <a:endParaRPr lang="en-US" sz="2400" dirty="0"/>
          </a:p>
        </p:txBody>
      </p:sp>
      <p:sp>
        <p:nvSpPr>
          <p:cNvPr id="9" name="Rectangle 5">
            <a:extLst>
              <a:ext uri="{FF2B5EF4-FFF2-40B4-BE49-F238E27FC236}">
                <a16:creationId xmlns:a16="http://schemas.microsoft.com/office/drawing/2014/main" id="{04B80D08-FE51-4682-A921-586E9327E589}"/>
              </a:ext>
            </a:extLst>
          </p:cNvPr>
          <p:cNvSpPr/>
          <p:nvPr/>
        </p:nvSpPr>
        <p:spPr>
          <a:xfrm>
            <a:off x="7390542" y="1273476"/>
            <a:ext cx="2076773" cy="681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App_M</a:t>
            </a:r>
            <a:endParaRPr lang="en-US" sz="2400" dirty="0"/>
          </a:p>
        </p:txBody>
      </p:sp>
      <p:sp>
        <p:nvSpPr>
          <p:cNvPr id="10" name="Rounded Rectangle 6">
            <a:extLst>
              <a:ext uri="{FF2B5EF4-FFF2-40B4-BE49-F238E27FC236}">
                <a16:creationId xmlns:a16="http://schemas.microsoft.com/office/drawing/2014/main" id="{C387B781-711F-4267-947C-EC54F35973F4}"/>
              </a:ext>
            </a:extLst>
          </p:cNvPr>
          <p:cNvSpPr/>
          <p:nvPr/>
        </p:nvSpPr>
        <p:spPr>
          <a:xfrm>
            <a:off x="1243462"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①Initial</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Conditions</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Settings</a:t>
            </a:r>
            <a:endParaRPr lang="en-US" sz="2400" dirty="0">
              <a:solidFill>
                <a:schemeClr val="tx1"/>
              </a:solidFill>
              <a:latin typeface="Cambria" charset="0"/>
              <a:ea typeface="Cambria" charset="0"/>
              <a:cs typeface="Cambria" charset="0"/>
            </a:endParaRPr>
          </a:p>
        </p:txBody>
      </p:sp>
      <p:sp>
        <p:nvSpPr>
          <p:cNvPr id="11" name="Rounded Rectangle 7">
            <a:extLst>
              <a:ext uri="{FF2B5EF4-FFF2-40B4-BE49-F238E27FC236}">
                <a16:creationId xmlns:a16="http://schemas.microsoft.com/office/drawing/2014/main" id="{EF111073-53BA-4970-B813-0A33B0B440A0}"/>
              </a:ext>
            </a:extLst>
          </p:cNvPr>
          <p:cNvSpPr/>
          <p:nvPr/>
        </p:nvSpPr>
        <p:spPr>
          <a:xfrm>
            <a:off x="4526515"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②Events</a:t>
            </a:r>
            <a:endParaRPr lang="en-US" sz="2400" dirty="0">
              <a:solidFill>
                <a:schemeClr val="tx1"/>
              </a:solidFill>
              <a:latin typeface="Cambria" charset="0"/>
              <a:ea typeface="Cambria" charset="0"/>
              <a:cs typeface="Cambria" charset="0"/>
            </a:endParaRPr>
          </a:p>
        </p:txBody>
      </p:sp>
      <p:sp>
        <p:nvSpPr>
          <p:cNvPr id="12" name="Rounded Rectangle 8">
            <a:extLst>
              <a:ext uri="{FF2B5EF4-FFF2-40B4-BE49-F238E27FC236}">
                <a16:creationId xmlns:a16="http://schemas.microsoft.com/office/drawing/2014/main" id="{259E7824-1E97-4ACE-99C3-D7BA058E9257}"/>
              </a:ext>
            </a:extLst>
          </p:cNvPr>
          <p:cNvSpPr/>
          <p:nvPr/>
        </p:nvSpPr>
        <p:spPr>
          <a:xfrm>
            <a:off x="7785748" y="2534006"/>
            <a:ext cx="29520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ambria" charset="0"/>
                <a:ea typeface="Cambria" charset="0"/>
                <a:cs typeface="Cambria" charset="0"/>
              </a:rPr>
              <a:t>③Resulting</a:t>
            </a:r>
            <a:r>
              <a:rPr lang="zh-CN" altLang="en-US" sz="2400" dirty="0">
                <a:solidFill>
                  <a:schemeClr val="tx1"/>
                </a:solidFill>
                <a:latin typeface="Cambria" charset="0"/>
                <a:ea typeface="Cambria" charset="0"/>
                <a:cs typeface="Cambria" charset="0"/>
              </a:rPr>
              <a:t> </a:t>
            </a:r>
            <a:r>
              <a:rPr lang="en-US" altLang="zh-CN" sz="2400" dirty="0">
                <a:solidFill>
                  <a:schemeClr val="tx1"/>
                </a:solidFill>
                <a:latin typeface="Cambria" charset="0"/>
                <a:ea typeface="Cambria" charset="0"/>
                <a:cs typeface="Cambria" charset="0"/>
              </a:rPr>
              <a:t>States</a:t>
            </a:r>
            <a:endParaRPr lang="en-US" sz="2400" dirty="0">
              <a:solidFill>
                <a:schemeClr val="tx1"/>
              </a:solidFill>
              <a:latin typeface="Cambria" charset="0"/>
              <a:ea typeface="Cambria" charset="0"/>
              <a:cs typeface="Cambria" charset="0"/>
            </a:endParaRPr>
          </a:p>
        </p:txBody>
      </p:sp>
      <p:sp>
        <p:nvSpPr>
          <p:cNvPr id="13" name="Rectangle 9">
            <a:extLst>
              <a:ext uri="{FF2B5EF4-FFF2-40B4-BE49-F238E27FC236}">
                <a16:creationId xmlns:a16="http://schemas.microsoft.com/office/drawing/2014/main" id="{D212A0D9-6778-4A2F-9E2A-E782C5729269}"/>
              </a:ext>
            </a:extLst>
          </p:cNvPr>
          <p:cNvSpPr/>
          <p:nvPr/>
        </p:nvSpPr>
        <p:spPr>
          <a:xfrm>
            <a:off x="1243461"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Dynamic testing for possible key attribute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(value)</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combinations</a:t>
            </a:r>
            <a:r>
              <a:rPr lang="zh-CN" altLang="en-US" sz="2200" dirty="0">
                <a:solidFill>
                  <a:schemeClr val="tx1"/>
                </a:solidFill>
                <a:latin typeface="Cambria" charset="0"/>
                <a:ea typeface="Cambria" charset="0"/>
                <a:cs typeface="Cambria" charset="0"/>
              </a:rPr>
              <a:t> </a:t>
            </a:r>
            <a:r>
              <a:rPr lang="en-US" altLang="zh-CN" sz="2200" dirty="0">
                <a:solidFill>
                  <a:schemeClr val="tx1"/>
                </a:solidFill>
                <a:latin typeface="Cambria" charset="0"/>
                <a:ea typeface="Cambria" charset="0"/>
                <a:cs typeface="Cambria" charset="0"/>
              </a:rPr>
              <a:t>of two app templates</a:t>
            </a:r>
          </a:p>
        </p:txBody>
      </p:sp>
      <p:sp>
        <p:nvSpPr>
          <p:cNvPr id="14" name="Rectangle 10">
            <a:extLst>
              <a:ext uri="{FF2B5EF4-FFF2-40B4-BE49-F238E27FC236}">
                <a16:creationId xmlns:a16="http://schemas.microsoft.com/office/drawing/2014/main" id="{A746A54B-1774-43BD-BAA9-1F9A7010423B}"/>
              </a:ext>
            </a:extLst>
          </p:cNvPr>
          <p:cNvSpPr/>
          <p:nvPr/>
        </p:nvSpPr>
        <p:spPr>
          <a:xfrm>
            <a:off x="4526515"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How </a:t>
            </a:r>
            <a:r>
              <a:rPr lang="en-US" altLang="zh-CN" sz="2200" dirty="0" err="1">
                <a:solidFill>
                  <a:schemeClr val="tx1"/>
                </a:solidFill>
                <a:latin typeface="Cambria" charset="0"/>
                <a:ea typeface="Cambria" charset="0"/>
                <a:cs typeface="Cambria" charset="0"/>
              </a:rPr>
              <a:t>App_B</a:t>
            </a:r>
            <a:r>
              <a:rPr lang="en-US" altLang="zh-CN" sz="2200" dirty="0">
                <a:solidFill>
                  <a:schemeClr val="tx1"/>
                </a:solidFill>
                <a:latin typeface="Cambria" charset="0"/>
                <a:ea typeface="Cambria" charset="0"/>
                <a:cs typeface="Cambria" charset="0"/>
              </a:rPr>
              <a:t> and </a:t>
            </a:r>
            <a:r>
              <a:rPr lang="en-US" altLang="zh-CN" sz="2200" dirty="0" err="1">
                <a:solidFill>
                  <a:schemeClr val="tx1"/>
                </a:solidFill>
                <a:latin typeface="Cambria" charset="0"/>
                <a:ea typeface="Cambria" charset="0"/>
                <a:cs typeface="Cambria" charset="0"/>
              </a:rPr>
              <a:t>App_M</a:t>
            </a:r>
            <a:r>
              <a:rPr lang="en-US" altLang="zh-CN" sz="2200" dirty="0">
                <a:solidFill>
                  <a:schemeClr val="tx1"/>
                </a:solidFill>
                <a:latin typeface="Cambria" charset="0"/>
                <a:ea typeface="Cambria" charset="0"/>
                <a:cs typeface="Cambria" charset="0"/>
              </a:rPr>
              <a:t> will be launched</a:t>
            </a:r>
          </a:p>
          <a:p>
            <a:r>
              <a:rPr lang="en-US" altLang="zh-CN" sz="2200" dirty="0">
                <a:solidFill>
                  <a:schemeClr val="tx1"/>
                </a:solidFill>
                <a:latin typeface="Cambria" charset="0"/>
                <a:ea typeface="Cambria" charset="0"/>
                <a:cs typeface="Cambria" charset="0"/>
              </a:rPr>
              <a:t>     (launching order )</a:t>
            </a:r>
          </a:p>
          <a:p>
            <a:r>
              <a:rPr lang="en-US" altLang="zh-CN" sz="2200" dirty="0">
                <a:solidFill>
                  <a:schemeClr val="tx1"/>
                </a:solidFill>
                <a:latin typeface="Cambria" charset="0"/>
                <a:ea typeface="Cambria" charset="0"/>
                <a:cs typeface="Cambria" charset="0"/>
              </a:rPr>
              <a:t>     (who launches who)</a:t>
            </a:r>
          </a:p>
        </p:txBody>
      </p:sp>
      <p:sp>
        <p:nvSpPr>
          <p:cNvPr id="15" name="Rectangle 12">
            <a:extLst>
              <a:ext uri="{FF2B5EF4-FFF2-40B4-BE49-F238E27FC236}">
                <a16:creationId xmlns:a16="http://schemas.microsoft.com/office/drawing/2014/main" id="{2CAF7C59-4196-49BA-A123-0B552E2BAD13}"/>
              </a:ext>
            </a:extLst>
          </p:cNvPr>
          <p:cNvSpPr/>
          <p:nvPr/>
        </p:nvSpPr>
        <p:spPr>
          <a:xfrm>
            <a:off x="7832816" y="3843615"/>
            <a:ext cx="2952001" cy="1854628"/>
          </a:xfrm>
          <a:prstGeom prst="rect">
            <a:avLst/>
          </a:prstGeom>
          <a:ln w="28575">
            <a:solidFill>
              <a:schemeClr val="tx1"/>
            </a:solidFill>
          </a:ln>
        </p:spPr>
        <p:txBody>
          <a:bodyPr wrap="square">
            <a:noAutofit/>
          </a:bodyPr>
          <a:lstStyle/>
          <a:p>
            <a:pPr marL="342900" indent="-342900">
              <a:buFont typeface="Arial" charset="0"/>
              <a:buChar char="•"/>
            </a:pPr>
            <a:r>
              <a:rPr lang="en-US" altLang="zh-CN" sz="2200" dirty="0">
                <a:solidFill>
                  <a:schemeClr val="tx1"/>
                </a:solidFill>
                <a:latin typeface="Cambria" charset="0"/>
                <a:ea typeface="Cambria" charset="0"/>
                <a:cs typeface="Cambria" charset="0"/>
              </a:rPr>
              <a:t>Which App is in the foreground </a:t>
            </a:r>
          </a:p>
          <a:p>
            <a:pPr marL="342900" indent="-342900">
              <a:buFont typeface="Arial" charset="0"/>
              <a:buChar char="•"/>
            </a:pPr>
            <a:r>
              <a:rPr lang="en-US" altLang="zh-CN" sz="2200" dirty="0">
                <a:solidFill>
                  <a:schemeClr val="tx1"/>
                </a:solidFill>
                <a:latin typeface="Cambria" charset="0"/>
                <a:ea typeface="Cambria" charset="0"/>
                <a:cs typeface="Cambria" charset="0"/>
              </a:rPr>
              <a:t>whether they are in the same task</a:t>
            </a:r>
          </a:p>
        </p:txBody>
      </p:sp>
    </p:spTree>
    <p:extLst>
      <p:ext uri="{BB962C8B-B14F-4D97-AF65-F5344CB8AC3E}">
        <p14:creationId xmlns:p14="http://schemas.microsoft.com/office/powerpoint/2010/main" val="2448379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21</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32148"/>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Choice>
        <mc:Fallback xmlns="">
          <p:graphicFrame>
            <p:nvGraphicFramePr>
              <p:cNvPr id="13" name="表格 12">
                <a:extLst>
                  <a:ext uri="{FF2B5EF4-FFF2-40B4-BE49-F238E27FC236}">
                    <a16:creationId xmlns:a16="http://schemas.microsoft.com/office/drawing/2014/main" id="{9138A76B-45B7-4A4E-9E59-1C3B65B0A4CD}"/>
                  </a:ext>
                </a:extLst>
              </p:cNvPr>
              <p:cNvGraphicFramePr>
                <a:graphicFrameLocks noGrp="1"/>
              </p:cNvGraphicFramePr>
              <p:nvPr>
                <p:extLst>
                  <p:ext uri="{D42A27DB-BD31-4B8C-83A1-F6EECF244321}">
                    <p14:modId xmlns:p14="http://schemas.microsoft.com/office/powerpoint/2010/main" val="419256578"/>
                  </p:ext>
                </p:extLst>
              </p:nvPr>
            </p:nvGraphicFramePr>
            <p:xfrm>
              <a:off x="193016" y="290603"/>
              <a:ext cx="11844001"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687211">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1579"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316471" r="-71579"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1579"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516471" r="-71579"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1579"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1579"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1579"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1579"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960000" r="-71579"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noFill/>
                      </a:tcPr>
                    </a:tc>
                    <a:tc>
                      <a:txBody>
                        <a:bodyPr/>
                        <a:lstStyle/>
                        <a:p>
                          <a:endParaRPr lang="en-US"/>
                        </a:p>
                      </a:txBody>
                      <a:tcPr anchor="ctr">
                        <a:blipFill>
                          <a:blip r:embed="rId3"/>
                          <a:stretch>
                            <a:fillRect l="-238316" t="-1060000" r="-71579"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no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no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190301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417EEF-6355-4A59-B422-3754381D7A58}"/>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1DE9560D-BE01-49CC-81CA-CFD8B8A5A47D}"/>
              </a:ext>
            </a:extLst>
          </p:cNvPr>
          <p:cNvSpPr>
            <a:spLocks noGrp="1"/>
          </p:cNvSpPr>
          <p:nvPr>
            <p:ph type="sldNum" sz="quarter" idx="12"/>
          </p:nvPr>
        </p:nvSpPr>
        <p:spPr/>
        <p:txBody>
          <a:bodyPr/>
          <a:lstStyle/>
          <a:p>
            <a:fld id="{12633BAD-9368-460B-83A5-8FA1CBAFC089}" type="slidenum">
              <a:rPr lang="zh-CN" altLang="en-US" smtClean="0"/>
              <a:t>22</a:t>
            </a:fld>
            <a:endParaRPr lang="zh-CN" altLang="en-US"/>
          </a:p>
        </p:txBody>
      </p:sp>
      <p:sp>
        <p:nvSpPr>
          <p:cNvPr id="4" name="标题 3">
            <a:extLst>
              <a:ext uri="{FF2B5EF4-FFF2-40B4-BE49-F238E27FC236}">
                <a16:creationId xmlns:a16="http://schemas.microsoft.com/office/drawing/2014/main" id="{EF237DA7-1D00-4805-A091-CD8312020445}"/>
              </a:ext>
            </a:extLst>
          </p:cNvPr>
          <p:cNvSpPr>
            <a:spLocks noGrp="1"/>
          </p:cNvSpPr>
          <p:nvPr>
            <p:ph type="title"/>
          </p:nvPr>
        </p:nvSpPr>
        <p:spPr/>
        <p:txBody>
          <a:bodyPr/>
          <a:lstStyle/>
          <a:p>
            <a:endParaRPr lang="en-US"/>
          </a:p>
        </p:txBody>
      </p:sp>
      <p:sp>
        <p:nvSpPr>
          <p:cNvPr id="12" name="矩形 11">
            <a:extLst>
              <a:ext uri="{FF2B5EF4-FFF2-40B4-BE49-F238E27FC236}">
                <a16:creationId xmlns:a16="http://schemas.microsoft.com/office/drawing/2014/main" id="{D493B55C-AF12-4A86-94EE-ED278DB651AA}"/>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023A20E-608F-4D9B-A4C5-589975AE639B}"/>
              </a:ext>
            </a:extLst>
          </p:cNvPr>
          <p:cNvSpPr/>
          <p:nvPr/>
        </p:nvSpPr>
        <p:spPr>
          <a:xfrm flipV="1">
            <a:off x="6976425" y="4824492"/>
            <a:ext cx="5215575" cy="20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37084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37084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37084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37084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37084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37084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 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37084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Launcher</a:t>
                          </a:r>
                          <a14:m>
                            <m:oMath xmlns:m="http://schemas.openxmlformats.org/officeDocument/2006/math">
                              <m:r>
                                <a:rPr lang="en-US" altLang="zh-CN" sz="1400" i="1" smtClean="0">
                                  <a:latin typeface="Cambria Math" charset="0"/>
                                  <a:ea typeface="Times New Roman" charset="0"/>
                                  <a:cs typeface="Times New Roman" charset="0"/>
                                </a:rPr>
                                <m:t>→</m:t>
                              </m:r>
                            </m:oMath>
                          </a14:m>
                          <a:r>
                            <a:rPr lang="en-US" altLang="zh-CN" sz="1400" dirty="0" err="1">
                              <a:latin typeface="Times New Roman" charset="0"/>
                              <a:ea typeface="Times New Roman" charset="0"/>
                              <a:cs typeface="Times New Roman" charset="0"/>
                            </a:rPr>
                            <a:t>AppB</a:t>
                          </a:r>
                          <a:r>
                            <a:rPr lang="en-US" altLang="zh-CN" sz="1400" dirty="0">
                              <a:latin typeface="Times New Roman" charset="0"/>
                              <a:ea typeface="Times New Roman" charset="0"/>
                              <a:cs typeface="Times New Roman" charset="0"/>
                            </a:rPr>
                            <a:t>; A</a:t>
                          </a:r>
                          <a14:m>
                            <m:oMath xmlns:m="http://schemas.openxmlformats.org/officeDocument/2006/math">
                              <m:r>
                                <m:rPr>
                                  <m:sty m:val="p"/>
                                </m:rPr>
                                <a:rPr lang="en-US" altLang="zh-CN" sz="1400" b="0" i="0" smtClean="0">
                                  <a:latin typeface="Cambria Math" panose="02040503050406030204" pitchFamily="18" charset="0"/>
                                  <a:ea typeface="Times New Roman" charset="0"/>
                                  <a:cs typeface="Times New Roman" charset="0"/>
                                </a:rPr>
                                <m:t>ppB</m:t>
                              </m:r>
                              <m:r>
                                <a:rPr lang="en-US" altLang="zh-CN" sz="1400" i="1" smtClean="0">
                                  <a:latin typeface="Cambria Math" charset="0"/>
                                  <a:ea typeface="Times New Roman" charset="0"/>
                                  <a:cs typeface="Times New Roman" charset="0"/>
                                </a:rPr>
                                <m:t>→</m:t>
                              </m:r>
                            </m:oMath>
                          </a14:m>
                          <a:r>
                            <a:rPr lang="en-US" altLang="zh-CN" sz="1400" dirty="0">
                              <a:latin typeface="Times New Roman" charset="0"/>
                              <a:ea typeface="Times New Roman" charset="0"/>
                              <a:cs typeface="Times New Roman" charset="0"/>
                            </a:rPr>
                            <a:t>AppM</a:t>
                          </a: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Choice>
        <mc:Fallback xmlns="">
          <p:graphicFrame>
            <p:nvGraphicFramePr>
              <p:cNvPr id="8" name="表格 7">
                <a:extLst>
                  <a:ext uri="{FF2B5EF4-FFF2-40B4-BE49-F238E27FC236}">
                    <a16:creationId xmlns:a16="http://schemas.microsoft.com/office/drawing/2014/main" id="{332FACA2-BCAA-461B-A907-3A61097DA963}"/>
                  </a:ext>
                </a:extLst>
              </p:cNvPr>
              <p:cNvGraphicFramePr>
                <a:graphicFrameLocks noGrp="1"/>
              </p:cNvGraphicFramePr>
              <p:nvPr>
                <p:extLst>
                  <p:ext uri="{D42A27DB-BD31-4B8C-83A1-F6EECF244321}">
                    <p14:modId xmlns:p14="http://schemas.microsoft.com/office/powerpoint/2010/main" val="226716774"/>
                  </p:ext>
                </p:extLst>
              </p:nvPr>
            </p:nvGraphicFramePr>
            <p:xfrm>
              <a:off x="162020" y="290603"/>
              <a:ext cx="11926659" cy="5999480"/>
            </p:xfrm>
            <a:graphic>
              <a:graphicData uri="http://schemas.openxmlformats.org/drawingml/2006/table">
                <a:tbl>
                  <a:tblPr firstRow="1" bandRow="1">
                    <a:tableStyleId>{5940675A-B579-460E-94D1-54222C63F5DA}</a:tableStyleId>
                  </a:tblPr>
                  <a:tblGrid>
                    <a:gridCol w="719492">
                      <a:extLst>
                        <a:ext uri="{9D8B030D-6E8A-4147-A177-3AD203B41FA5}">
                          <a16:colId xmlns:a16="http://schemas.microsoft.com/office/drawing/2014/main" val="20000"/>
                        </a:ext>
                      </a:extLst>
                    </a:gridCol>
                    <a:gridCol w="2047795">
                      <a:extLst>
                        <a:ext uri="{9D8B030D-6E8A-4147-A177-3AD203B41FA5}">
                          <a16:colId xmlns:a16="http://schemas.microsoft.com/office/drawing/2014/main" val="20001"/>
                        </a:ext>
                      </a:extLst>
                    </a:gridCol>
                    <a:gridCol w="1914845">
                      <a:extLst>
                        <a:ext uri="{9D8B030D-6E8A-4147-A177-3AD203B41FA5}">
                          <a16:colId xmlns:a16="http://schemas.microsoft.com/office/drawing/2014/main" val="20002"/>
                        </a:ext>
                      </a:extLst>
                    </a:gridCol>
                    <a:gridCol w="1088268">
                      <a:extLst>
                        <a:ext uri="{9D8B030D-6E8A-4147-A177-3AD203B41FA5}">
                          <a16:colId xmlns:a16="http://schemas.microsoft.com/office/drawing/2014/main" val="20003"/>
                        </a:ext>
                      </a:extLst>
                    </a:gridCol>
                    <a:gridCol w="1120152">
                      <a:extLst>
                        <a:ext uri="{9D8B030D-6E8A-4147-A177-3AD203B41FA5}">
                          <a16:colId xmlns:a16="http://schemas.microsoft.com/office/drawing/2014/main" val="20004"/>
                        </a:ext>
                      </a:extLst>
                    </a:gridCol>
                    <a:gridCol w="2891816">
                      <a:extLst>
                        <a:ext uri="{9D8B030D-6E8A-4147-A177-3AD203B41FA5}">
                          <a16:colId xmlns:a16="http://schemas.microsoft.com/office/drawing/2014/main" val="20005"/>
                        </a:ext>
                      </a:extLst>
                    </a:gridCol>
                    <a:gridCol w="687211">
                      <a:extLst>
                        <a:ext uri="{9D8B030D-6E8A-4147-A177-3AD203B41FA5}">
                          <a16:colId xmlns:a16="http://schemas.microsoft.com/office/drawing/2014/main" val="20006"/>
                        </a:ext>
                      </a:extLst>
                    </a:gridCol>
                    <a:gridCol w="687211">
                      <a:extLst>
                        <a:ext uri="{9D8B030D-6E8A-4147-A177-3AD203B41FA5}">
                          <a16:colId xmlns:a16="http://schemas.microsoft.com/office/drawing/2014/main" val="20007"/>
                        </a:ext>
                      </a:extLst>
                    </a:gridCol>
                    <a:gridCol w="769869">
                      <a:extLst>
                        <a:ext uri="{9D8B030D-6E8A-4147-A177-3AD203B41FA5}">
                          <a16:colId xmlns:a16="http://schemas.microsoft.com/office/drawing/2014/main" val="20008"/>
                        </a:ext>
                      </a:extLst>
                    </a:gridCol>
                  </a:tblGrid>
                  <a:tr h="370840">
                    <a:tc rowSpan="3">
                      <a:txBody>
                        <a:bodyPr/>
                        <a:lstStyle/>
                        <a:p>
                          <a:pPr algn="ctr"/>
                          <a:r>
                            <a:rPr lang="en-US" altLang="zh-CN" sz="1400" b="1" dirty="0">
                              <a:latin typeface="Times New Roman" charset="0"/>
                              <a:ea typeface="Times New Roman" charset="0"/>
                              <a:cs typeface="Times New Roman" charset="0"/>
                            </a:rPr>
                            <a:t>Case</a:t>
                          </a:r>
                          <a:r>
                            <a:rPr lang="en-US" altLang="zh-CN" sz="1400" b="1" baseline="0" dirty="0">
                              <a:latin typeface="Times New Roman" charset="0"/>
                              <a:ea typeface="Times New Roman" charset="0"/>
                              <a:cs typeface="Times New Roman" charset="0"/>
                            </a:rPr>
                            <a:t> #</a:t>
                          </a:r>
                          <a:endParaRPr lang="zh-CN" altLang="en-US" sz="1400" b="1"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gridSpan="4">
                      <a:txBody>
                        <a:bodyPr/>
                        <a:lstStyle/>
                        <a:p>
                          <a:pPr algn="ctr"/>
                          <a:r>
                            <a:rPr lang="en-US" altLang="zh-CN" sz="1400" b="1" dirty="0">
                              <a:latin typeface="Times New Roman" charset="0"/>
                              <a:ea typeface="Times New Roman" charset="0"/>
                              <a:cs typeface="Times New Roman" charset="0"/>
                            </a:rPr>
                            <a:t>Initial</a:t>
                          </a:r>
                          <a:r>
                            <a:rPr lang="en-US" altLang="zh-CN" sz="1400" b="1" baseline="0" dirty="0">
                              <a:latin typeface="Times New Roman" charset="0"/>
                              <a:ea typeface="Times New Roman" charset="0"/>
                              <a:cs typeface="Times New Roman" charset="0"/>
                            </a:rPr>
                            <a:t> Conditions</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3">
                      <a:txBody>
                        <a:bodyPr/>
                        <a:lstStyle/>
                        <a:p>
                          <a:pPr algn="ctr"/>
                          <a:r>
                            <a:rPr lang="en-US" altLang="zh-CN" sz="1400" b="1" dirty="0">
                              <a:latin typeface="Times New Roman" charset="0"/>
                              <a:ea typeface="Times New Roman" charset="0"/>
                              <a:cs typeface="Times New Roman" charset="0"/>
                            </a:rPr>
                            <a:t>Events</a:t>
                          </a:r>
                        </a:p>
                      </a:txBody>
                      <a:tcPr anchor="ctr"/>
                    </a:tc>
                    <a:tc gridSpan="3">
                      <a:txBody>
                        <a:bodyPr/>
                        <a:lstStyle/>
                        <a:p>
                          <a:pPr algn="ctr"/>
                          <a:r>
                            <a:rPr lang="en-US" altLang="zh-CN" sz="1400" b="1" dirty="0">
                              <a:latin typeface="Times New Roman" charset="0"/>
                              <a:ea typeface="Times New Roman" charset="0"/>
                              <a:cs typeface="Times New Roman" charset="0"/>
                            </a:rPr>
                            <a:t>Resulting State</a:t>
                          </a:r>
                          <a:endParaRPr lang="zh-CN" altLang="en-US" sz="1400" b="1"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3">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tc hMerge="1">
                      <a:txBody>
                        <a:bodyPr/>
                        <a:lstStyle/>
                        <a:p>
                          <a:endParaRPr lang="zh-CN" altLang="en-US" dirty="0"/>
                        </a:p>
                      </a:txBody>
                      <a:tcPr/>
                    </a:tc>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AppB</a:t>
                          </a:r>
                          <a:endParaRPr lang="zh-CN" altLang="en-US" sz="1400" dirty="0">
                            <a:latin typeface="Times New Roman" charset="0"/>
                            <a:ea typeface="Times New Roman" charset="0"/>
                            <a:cs typeface="Times New Roman" charset="0"/>
                          </a:endParaRPr>
                        </a:p>
                      </a:txBody>
                      <a:tcPr anchor="ctr"/>
                    </a:tc>
                    <a:tc gridSpan="2">
                      <a:txBody>
                        <a:bodyPr/>
                        <a:lstStyle/>
                        <a:p>
                          <a:pPr algn="ctr"/>
                          <a:r>
                            <a:rPr lang="en-US" altLang="zh-CN" sz="1400" dirty="0" err="1">
                              <a:latin typeface="Times New Roman" charset="0"/>
                              <a:ea typeface="Times New Roman" charset="0"/>
                              <a:cs typeface="Times New Roman" charset="0"/>
                            </a:rPr>
                            <a:t>AppM</a:t>
                          </a:r>
                          <a:endParaRPr lang="zh-CN" altLang="en-US" sz="1400" dirty="0">
                            <a:latin typeface="Times New Roman" charset="0"/>
                            <a:ea typeface="Times New Roman" charset="0"/>
                            <a:cs typeface="Times New Roman" charset="0"/>
                          </a:endParaRPr>
                        </a:p>
                      </a:txBody>
                      <a:tcPr anchor="ctr"/>
                    </a:tc>
                    <a:tc hMerge="1">
                      <a:txBody>
                        <a:bodyPr/>
                        <a:lstStyle/>
                        <a:p>
                          <a:endParaRPr lang="zh-CN" altLang="en-US" dirty="0"/>
                        </a:p>
                      </a:txBody>
                      <a:tcPr/>
                    </a:tc>
                    <a:extLst>
                      <a:ext uri="{0D108BD9-81ED-4DB2-BD59-A6C34878D82A}">
                        <a16:rowId xmlns:a16="http://schemas.microsoft.com/office/drawing/2014/main" val="10001"/>
                      </a:ext>
                    </a:extLst>
                  </a:tr>
                  <a:tr h="370840">
                    <a:tc vMerge="1">
                      <a:txBody>
                        <a:bodyPr/>
                        <a:lstStyle/>
                        <a:p>
                          <a:endParaRPr lang="zh-CN" altLang="en-US" dirty="0"/>
                        </a:p>
                      </a:txBody>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LaunchMode</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TaskAffinity</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400" dirty="0" err="1">
                              <a:latin typeface="Times New Roman" charset="0"/>
                              <a:ea typeface="Times New Roman" charset="0"/>
                              <a:cs typeface="Times New Roman" charset="0"/>
                            </a:rPr>
                            <a:t>Reparenting</a:t>
                          </a:r>
                          <a:endParaRPr lang="zh-CN" altLang="en-US" sz="1400" dirty="0">
                            <a:latin typeface="Times New Roman" charset="0"/>
                            <a:ea typeface="Times New Roman" charset="0"/>
                            <a:cs typeface="Times New Roman" charset="0"/>
                          </a:endParaRPr>
                        </a:p>
                      </a:txBody>
                      <a:tcPr anchor="ctr">
                        <a:lnB w="12700" cap="flat" cmpd="sng" algn="ctr">
                          <a:solidFill>
                            <a:schemeClr val="tx1"/>
                          </a:solidFill>
                          <a:prstDash val="solid"/>
                          <a:round/>
                          <a:headEnd type="none" w="med" len="med"/>
                          <a:tailEnd type="none" w="med" len="med"/>
                        </a:lnB>
                      </a:tcPr>
                    </a:tc>
                    <a:tc vMerge="1">
                      <a:txBody>
                        <a:bodyPr/>
                        <a:lstStyle/>
                        <a:p>
                          <a:endParaRPr lang="zh-CN" altLang="en-US" dirty="0"/>
                        </a:p>
                      </a:txBody>
                      <a:tcP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Status</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Task</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2"/>
                      </a:ext>
                    </a:extLst>
                  </a:tr>
                  <a:tr h="518160">
                    <a:tc>
                      <a:txBody>
                        <a:bodyPr/>
                        <a:lstStyle/>
                        <a:p>
                          <a:pPr algn="ctr"/>
                          <a:r>
                            <a:rPr lang="en-US" altLang="zh-CN" sz="1400" dirty="0">
                              <a:latin typeface="Times New Roman" charset="0"/>
                              <a:ea typeface="Times New Roman" charset="0"/>
                              <a:cs typeface="Times New Roman" charset="0"/>
                            </a:rPr>
                            <a:t>1</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lnT w="12700" cap="flat" cmpd="sng" algn="ctr">
                          <a:solidFill>
                            <a:schemeClr val="tx1"/>
                          </a:solidFill>
                          <a:prstDash val="solid"/>
                          <a:round/>
                          <a:headEnd type="none" w="med" len="med"/>
                          <a:tailEnd type="none" w="med" len="med"/>
                        </a:lnT>
                      </a:tcPr>
                    </a:tc>
                    <a:tc>
                      <a:txBody>
                        <a:bodyPr/>
                        <a:lstStyle/>
                        <a:p>
                          <a:endParaRPr lang="en-US"/>
                        </a:p>
                      </a:txBody>
                      <a:tcPr anchor="ctr">
                        <a:blipFill>
                          <a:blip r:embed="rId3"/>
                          <a:stretch>
                            <a:fillRect l="-238316" t="-216471" r="-74526" b="-8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3"/>
                      </a:ext>
                    </a:extLst>
                  </a:tr>
                  <a:tr h="518160">
                    <a:tc>
                      <a:txBody>
                        <a:bodyPr/>
                        <a:lstStyle/>
                        <a:p>
                          <a:pPr algn="ctr"/>
                          <a:r>
                            <a:rPr lang="en-US" altLang="zh-CN" sz="1400" dirty="0">
                              <a:latin typeface="Times New Roman" charset="0"/>
                              <a:ea typeface="Times New Roman" charset="0"/>
                              <a:cs typeface="Times New Roman" charset="0"/>
                            </a:rPr>
                            <a:t>2*</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316471" r="-74526" b="-755294"/>
                          </a:stretch>
                        </a:blipFill>
                      </a:tcP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4"/>
                      </a:ext>
                    </a:extLst>
                  </a:tr>
                  <a:tr h="518160">
                    <a:tc>
                      <a:txBody>
                        <a:bodyPr/>
                        <a:lstStyle/>
                        <a:p>
                          <a:pPr algn="ctr"/>
                          <a:r>
                            <a:rPr lang="en-US" altLang="zh-CN" sz="1400" dirty="0">
                              <a:latin typeface="Times New Roman" charset="0"/>
                              <a:ea typeface="Times New Roman" charset="0"/>
                              <a:cs typeface="Times New Roman" charset="0"/>
                            </a:rPr>
                            <a:t>3</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416471" r="-74526" b="-6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5"/>
                      </a:ext>
                    </a:extLst>
                  </a:tr>
                  <a:tr h="518160">
                    <a:tc>
                      <a:txBody>
                        <a:bodyPr/>
                        <a:lstStyle/>
                        <a:p>
                          <a:pPr algn="ctr"/>
                          <a:r>
                            <a:rPr lang="en-US" altLang="zh-CN" sz="1400" dirty="0">
                              <a:latin typeface="Times New Roman" charset="0"/>
                              <a:ea typeface="Times New Roman" charset="0"/>
                              <a:cs typeface="Times New Roman" charset="0"/>
                            </a:rPr>
                            <a:t>4*</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516471" r="-74526" b="-5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06"/>
                      </a:ext>
                    </a:extLst>
                  </a:tr>
                  <a:tr h="518160">
                    <a:tc>
                      <a:txBody>
                        <a:bodyPr/>
                        <a:lstStyle/>
                        <a:p>
                          <a:pPr algn="ctr"/>
                          <a:r>
                            <a:rPr lang="en-US" altLang="zh-CN" sz="1400" dirty="0">
                              <a:latin typeface="Times New Roman" charset="0"/>
                              <a:ea typeface="Times New Roman" charset="0"/>
                              <a:cs typeface="Times New Roman" charset="0"/>
                            </a:rPr>
                            <a:t>5</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616471" r="-74526" b="-455294"/>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7"/>
                      </a:ext>
                    </a:extLst>
                  </a:tr>
                  <a:tr h="518160">
                    <a:tc>
                      <a:txBody>
                        <a:bodyPr/>
                        <a:lstStyle/>
                        <a:p>
                          <a:pPr algn="ctr"/>
                          <a:r>
                            <a:rPr lang="en-US" altLang="zh-CN" sz="1400" dirty="0">
                              <a:latin typeface="Times New Roman" charset="0"/>
                              <a:ea typeface="Times New Roman" charset="0"/>
                              <a:cs typeface="Times New Roman" charset="0"/>
                            </a:rPr>
                            <a:t>6</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SingleTask</a:t>
                          </a:r>
                          <a:r>
                            <a:rPr lang="en-US" altLang="zh-CN" sz="1400" dirty="0">
                              <a:latin typeface="Times New Roman" charset="0"/>
                              <a:ea typeface="Times New Roman" charset="0"/>
                              <a:cs typeface="Times New Roman" charset="0"/>
                            </a:rPr>
                            <a:t> or  flag(NEW_TASK)</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716471" r="-74526" b="-355294"/>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8"/>
                      </a:ext>
                    </a:extLst>
                  </a:tr>
                  <a:tr h="370840">
                    <a:tc>
                      <a:txBody>
                        <a:bodyPr/>
                        <a:lstStyle/>
                        <a:p>
                          <a:pPr algn="ctr"/>
                          <a:r>
                            <a:rPr lang="en-US" altLang="zh-CN" sz="1400" dirty="0">
                              <a:latin typeface="Times New Roman" charset="0"/>
                              <a:ea typeface="Times New Roman" charset="0"/>
                              <a:cs typeface="Times New Roman" charset="0"/>
                            </a:rPr>
                            <a:t>7</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137705" r="-74526" b="-3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X</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09"/>
                      </a:ext>
                    </a:extLst>
                  </a:tr>
                  <a:tr h="370840">
                    <a:tc>
                      <a:txBody>
                        <a:bodyPr/>
                        <a:lstStyle/>
                        <a:p>
                          <a:pPr algn="ctr"/>
                          <a:r>
                            <a:rPr lang="en-US" altLang="zh-CN" sz="1400" dirty="0">
                              <a:latin typeface="Times New Roman" charset="0"/>
                              <a:ea typeface="Times New Roman" charset="0"/>
                              <a:cs typeface="Times New Roman" charset="0"/>
                            </a:rPr>
                            <a:t>8</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singleInstance</a:t>
                          </a:r>
                          <a:r>
                            <a:rPr lang="en-US" altLang="zh-CN" sz="1400" dirty="0">
                              <a:latin typeface="Times New Roman" charset="0"/>
                              <a:ea typeface="Times New Roman" charset="0"/>
                              <a:cs typeface="Times New Roman" charset="0"/>
                            </a:rPr>
                            <a:t> or</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any or</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tc>
                    <a:tc>
                      <a:txBody>
                        <a:bodyPr/>
                        <a:lstStyle/>
                        <a:p>
                          <a:endParaRPr lang="en-US"/>
                        </a:p>
                      </a:txBody>
                      <a:tcPr anchor="ctr">
                        <a:blipFill>
                          <a:blip r:embed="rId3"/>
                          <a:stretch>
                            <a:fillRect l="-238316" t="-1237705" r="-74526" b="-295082"/>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tc>
                    <a:tc>
                      <a:txBody>
                        <a:bodyPr/>
                        <a:lstStyle/>
                        <a:p>
                          <a:pPr algn="ctr"/>
                          <a:r>
                            <a:rPr lang="en-US" altLang="zh-CN" sz="1400" dirty="0" err="1">
                              <a:latin typeface="Times New Roman" charset="0"/>
                              <a:ea typeface="Times New Roman" charset="0"/>
                              <a:cs typeface="Times New Roman" charset="0"/>
                            </a:rPr>
                            <a:t>TaskM</a:t>
                          </a:r>
                          <a:endParaRPr lang="zh-CN" altLang="en-US" sz="1400" dirty="0">
                            <a:latin typeface="Times New Roman" charset="0"/>
                            <a:ea typeface="Times New Roman" charset="0"/>
                            <a:cs typeface="Times New Roman" charset="0"/>
                          </a:endParaRPr>
                        </a:p>
                      </a:txBody>
                      <a:tcPr anchor="ctr"/>
                    </a:tc>
                    <a:extLst>
                      <a:ext uri="{0D108BD9-81ED-4DB2-BD59-A6C34878D82A}">
                        <a16:rowId xmlns:a16="http://schemas.microsoft.com/office/drawing/2014/main" val="10010"/>
                      </a:ext>
                    </a:extLst>
                  </a:tr>
                  <a:tr h="518160">
                    <a:tc>
                      <a:txBody>
                        <a:bodyPr/>
                        <a:lstStyle/>
                        <a:p>
                          <a:pPr algn="ctr"/>
                          <a:r>
                            <a:rPr lang="en-US" altLang="zh-CN" sz="1400" dirty="0">
                              <a:latin typeface="Times New Roman" charset="0"/>
                              <a:ea typeface="Times New Roman" charset="0"/>
                              <a:cs typeface="Times New Roman" charset="0"/>
                            </a:rPr>
                            <a:t>9*</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960000" r="-74526" b="-111765"/>
                          </a:stretch>
                        </a:blip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1"/>
                      </a:ext>
                    </a:extLst>
                  </a:tr>
                  <a:tr h="518160">
                    <a:tc>
                      <a:txBody>
                        <a:bodyPr/>
                        <a:lstStyle/>
                        <a:p>
                          <a:pPr algn="ctr"/>
                          <a:r>
                            <a:rPr lang="en-US" altLang="zh-CN" sz="1400" dirty="0">
                              <a:latin typeface="Times New Roman" charset="0"/>
                              <a:ea typeface="Times New Roman" charset="0"/>
                              <a:cs typeface="Times New Roman" charset="0"/>
                            </a:rPr>
                            <a:t>10*</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standard or </a:t>
                          </a:r>
                          <a:r>
                            <a:rPr lang="en-US" altLang="zh-CN" sz="1400" dirty="0" err="1">
                              <a:latin typeface="Times New Roman" charset="0"/>
                              <a:ea typeface="Times New Roman" charset="0"/>
                              <a:cs typeface="Times New Roman" charset="0"/>
                            </a:rPr>
                            <a:t>singleTop</a:t>
                          </a:r>
                          <a:r>
                            <a:rPr lang="en-US" altLang="zh-CN" sz="1400" dirty="0">
                              <a:latin typeface="Times New Roman" charset="0"/>
                              <a:ea typeface="Times New Roman" charset="0"/>
                              <a:cs typeface="Times New Roman" charset="0"/>
                            </a:rPr>
                            <a:t> or flag(SINGLE_TOP)</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charset="0"/>
                              <a:ea typeface="Times New Roman" charset="0"/>
                              <a:cs typeface="Times New Roman" charset="0"/>
                            </a:rPr>
                            <a:t>True</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endParaRPr lang="en-US"/>
                        </a:p>
                      </a:txBody>
                      <a:tcPr anchor="ctr">
                        <a:blipFill>
                          <a:blip r:embed="rId3"/>
                          <a:stretch>
                            <a:fillRect l="-238316" t="-1060000" r="-74526" b="-11765"/>
                          </a:stretch>
                        </a:blipFill>
                      </a:tcPr>
                    </a:tc>
                    <a:tc>
                      <a:txBody>
                        <a:bodyPr/>
                        <a:lstStyle/>
                        <a:p>
                          <a:pPr algn="ctr"/>
                          <a:r>
                            <a:rPr lang="en-US" altLang="zh-CN" sz="1400" dirty="0">
                              <a:latin typeface="Times New Roman" charset="0"/>
                              <a:ea typeface="Times New Roman" charset="0"/>
                              <a:cs typeface="Times New Roman" charset="0"/>
                            </a:rPr>
                            <a:t>B</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a:latin typeface="Times New Roman" charset="0"/>
                              <a:ea typeface="Times New Roman" charset="0"/>
                              <a:cs typeface="Times New Roman" charset="0"/>
                            </a:rPr>
                            <a:t>F</a:t>
                          </a:r>
                          <a:endParaRPr lang="zh-CN" altLang="en-US" sz="1400" dirty="0">
                            <a:latin typeface="Times New Roman" charset="0"/>
                            <a:ea typeface="Times New Roman" charset="0"/>
                            <a:cs typeface="Times New Roman" charset="0"/>
                          </a:endParaRPr>
                        </a:p>
                      </a:txBody>
                      <a:tcPr anchor="ctr">
                        <a:solidFill>
                          <a:srgbClr val="FFC000"/>
                        </a:solidFill>
                      </a:tcPr>
                    </a:tc>
                    <a:tc>
                      <a:txBody>
                        <a:bodyPr/>
                        <a:lstStyle/>
                        <a:p>
                          <a:pPr algn="ctr"/>
                          <a:r>
                            <a:rPr lang="en-US" altLang="zh-CN" sz="1400" dirty="0" err="1">
                              <a:latin typeface="Times New Roman" charset="0"/>
                              <a:ea typeface="Times New Roman" charset="0"/>
                              <a:cs typeface="Times New Roman" charset="0"/>
                            </a:rPr>
                            <a:t>TaskB</a:t>
                          </a:r>
                          <a:endParaRPr lang="zh-CN" altLang="en-US" sz="1400" dirty="0">
                            <a:latin typeface="Times New Roman" charset="0"/>
                            <a:ea typeface="Times New Roman" charset="0"/>
                            <a:cs typeface="Times New Roman" charset="0"/>
                          </a:endParaRPr>
                        </a:p>
                      </a:txBody>
                      <a:tcPr anchor="ctr">
                        <a:solidFill>
                          <a:srgbClr val="FFC000"/>
                        </a:solidFill>
                      </a:tcPr>
                    </a:tc>
                    <a:extLst>
                      <a:ext uri="{0D108BD9-81ED-4DB2-BD59-A6C34878D82A}">
                        <a16:rowId xmlns:a16="http://schemas.microsoft.com/office/drawing/2014/main" val="10012"/>
                      </a:ext>
                    </a:extLst>
                  </a:tr>
                </a:tbl>
              </a:graphicData>
            </a:graphic>
          </p:graphicFrame>
        </mc:Fallback>
      </mc:AlternateContent>
    </p:spTree>
    <p:extLst>
      <p:ext uri="{BB962C8B-B14F-4D97-AF65-F5344CB8AC3E}">
        <p14:creationId xmlns:p14="http://schemas.microsoft.com/office/powerpoint/2010/main" val="367618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554CB-0958-4D85-B609-0F303B785F12}"/>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84ECDA30-B72D-4DC2-9E24-E8A226549D4C}"/>
              </a:ext>
            </a:extLst>
          </p:cNvPr>
          <p:cNvSpPr>
            <a:spLocks noGrp="1"/>
          </p:cNvSpPr>
          <p:nvPr>
            <p:ph type="sldNum" sz="quarter" idx="12"/>
          </p:nvPr>
        </p:nvSpPr>
        <p:spPr/>
        <p:txBody>
          <a:bodyPr/>
          <a:lstStyle/>
          <a:p>
            <a:fld id="{12633BAD-9368-460B-83A5-8FA1CBAFC089}" type="slidenum">
              <a:rPr lang="zh-CN" altLang="en-US" smtClean="0"/>
              <a:t>23</a:t>
            </a:fld>
            <a:endParaRPr lang="zh-CN" altLang="en-US"/>
          </a:p>
        </p:txBody>
      </p:sp>
      <p:sp>
        <p:nvSpPr>
          <p:cNvPr id="4" name="标题 3">
            <a:extLst>
              <a:ext uri="{FF2B5EF4-FFF2-40B4-BE49-F238E27FC236}">
                <a16:creationId xmlns:a16="http://schemas.microsoft.com/office/drawing/2014/main" id="{0C7F2387-DDE8-4BC0-8160-85C62D3244D2}"/>
              </a:ext>
            </a:extLst>
          </p:cNvPr>
          <p:cNvSpPr>
            <a:spLocks noGrp="1"/>
          </p:cNvSpPr>
          <p:nvPr>
            <p:ph type="title"/>
          </p:nvPr>
        </p:nvSpPr>
        <p:spPr/>
        <p:txBody>
          <a:bodyPr/>
          <a:lstStyle/>
          <a:p>
            <a:r>
              <a:rPr lang="en-US" dirty="0"/>
              <a:t>M2: Understanding Task Privilege </a:t>
            </a:r>
          </a:p>
        </p:txBody>
      </p:sp>
      <p:sp>
        <p:nvSpPr>
          <p:cNvPr id="5" name="内容占位符 4">
            <a:extLst>
              <a:ext uri="{FF2B5EF4-FFF2-40B4-BE49-F238E27FC236}">
                <a16:creationId xmlns:a16="http://schemas.microsoft.com/office/drawing/2014/main" id="{0DA377FD-CED3-466E-8921-E5277CD26494}"/>
              </a:ext>
            </a:extLst>
          </p:cNvPr>
          <p:cNvSpPr>
            <a:spLocks noGrp="1"/>
          </p:cNvSpPr>
          <p:nvPr>
            <p:ph sz="quarter" idx="13"/>
          </p:nvPr>
        </p:nvSpPr>
        <p:spPr/>
        <p:txBody>
          <a:bodyPr/>
          <a:lstStyle/>
          <a:p>
            <a:r>
              <a:rPr lang="en-US" altLang="zh-CN" sz="3600" dirty="0"/>
              <a:t>Privilege obtained through Android </a:t>
            </a:r>
            <a:r>
              <a:rPr lang="en-US" altLang="zh-CN" sz="3600"/>
              <a:t>Task Mechanism</a:t>
            </a:r>
            <a:endParaRPr lang="en-US" altLang="zh-CN" sz="3600" dirty="0"/>
          </a:p>
          <a:p>
            <a:pPr>
              <a:buFont typeface="Arial" panose="020B0604020202020204" pitchFamily="34" charset="0"/>
              <a:buChar char="•"/>
            </a:pPr>
            <a:r>
              <a:rPr lang="en-US" altLang="zh-CN" sz="3600" dirty="0"/>
              <a:t>Changing states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Injection </a:t>
            </a:r>
            <a:r>
              <a:rPr lang="en-US" altLang="zh-CN" sz="3200" i="1" dirty="0" err="1">
                <a:solidFill>
                  <a:schemeClr val="tx1"/>
                </a:solidFill>
                <a:latin typeface="Cambria" charset="0"/>
                <a:ea typeface="Cambria" charset="0"/>
                <a:cs typeface="Cambria" charset="0"/>
              </a:rPr>
              <a:t>startActivity</a:t>
            </a:r>
            <a:r>
              <a:rPr lang="en-US" altLang="zh-CN" sz="3200" i="1" dirty="0">
                <a:solidFill>
                  <a:schemeClr val="tx1"/>
                </a:solidFill>
                <a:latin typeface="Cambria" charset="0"/>
                <a:ea typeface="Cambria" charset="0"/>
                <a:cs typeface="Cambria" charset="0"/>
              </a:rPr>
              <a:t>()</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UI Termination </a:t>
            </a:r>
            <a:r>
              <a:rPr lang="en-US" altLang="zh-CN" sz="3200" i="1" dirty="0" err="1">
                <a:solidFill>
                  <a:schemeClr val="tx1"/>
                </a:solidFill>
                <a:latin typeface="Cambria" charset="0"/>
                <a:ea typeface="Cambria" charset="0"/>
                <a:cs typeface="Cambria" charset="0"/>
              </a:rPr>
              <a:t>finishAndRemoveTask</a:t>
            </a:r>
            <a:r>
              <a:rPr lang="en-US" altLang="zh-CN" sz="3200" i="1" dirty="0">
                <a:solidFill>
                  <a:schemeClr val="tx1"/>
                </a:solidFill>
                <a:latin typeface="Cambria" charset="0"/>
                <a:ea typeface="Cambria" charset="0"/>
                <a:cs typeface="Cambria" charset="0"/>
              </a:rPr>
              <a:t>()</a:t>
            </a:r>
            <a:endParaRPr lang="en-US" altLang="zh-CN" sz="3600" dirty="0"/>
          </a:p>
          <a:p>
            <a:pPr>
              <a:buFont typeface="Arial" panose="020B0604020202020204" pitchFamily="34" charset="0"/>
              <a:buChar char="•"/>
            </a:pPr>
            <a:r>
              <a:rPr lang="en-US" altLang="zh-CN" sz="3600" dirty="0"/>
              <a:t>Retrieving information of other apps in the same task</a:t>
            </a:r>
          </a:p>
          <a:p>
            <a:pPr marL="866155" lvl="1" indent="-457200">
              <a:buSzPct val="80000"/>
              <a:buFont typeface="Wingdings" charset="2"/>
              <a:buChar char="§"/>
            </a:pPr>
            <a:r>
              <a:rPr lang="en-US" altLang="zh-CN" sz="3200" dirty="0">
                <a:solidFill>
                  <a:schemeClr val="tx1"/>
                </a:solidFill>
                <a:latin typeface="Cambria" charset="0"/>
                <a:ea typeface="Cambria" charset="0"/>
                <a:cs typeface="Cambria" charset="0"/>
              </a:rPr>
              <a:t>Current Foreground Info </a:t>
            </a:r>
            <a:r>
              <a:rPr lang="en-US" altLang="zh-CN" sz="3200" dirty="0" err="1">
                <a:solidFill>
                  <a:schemeClr val="tx1"/>
                </a:solidFill>
                <a:latin typeface="Cambria" charset="0"/>
                <a:ea typeface="Cambria" charset="0"/>
                <a:cs typeface="Cambria" charset="0"/>
              </a:rPr>
              <a:t>getRunningTasks</a:t>
            </a:r>
            <a:r>
              <a:rPr lang="en-US" altLang="zh-CN" sz="3200" dirty="0">
                <a:solidFill>
                  <a:schemeClr val="tx1"/>
                </a:solidFill>
                <a:latin typeface="Cambria" charset="0"/>
                <a:ea typeface="Cambria" charset="0"/>
                <a:cs typeface="Cambria" charset="0"/>
              </a:rPr>
              <a:t>()</a:t>
            </a:r>
          </a:p>
          <a:p>
            <a:endParaRPr lang="en-US" dirty="0"/>
          </a:p>
        </p:txBody>
      </p:sp>
    </p:spTree>
    <p:extLst>
      <p:ext uri="{BB962C8B-B14F-4D97-AF65-F5344CB8AC3E}">
        <p14:creationId xmlns:p14="http://schemas.microsoft.com/office/powerpoint/2010/main" val="57490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p:txBody>
          <a:bodyPr/>
          <a:lstStyle/>
          <a:p>
            <a:fld id="{12633BAD-9368-460B-83A5-8FA1CBAFC089}" type="slidenum">
              <a:rPr lang="zh-CN" altLang="en-US" smtClean="0"/>
              <a:t>24</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M3: Exploitation Analysis</a:t>
            </a:r>
          </a:p>
        </p:txBody>
      </p:sp>
      <p:sp>
        <p:nvSpPr>
          <p:cNvPr id="5" name="内容占位符 4">
            <a:extLst>
              <a:ext uri="{FF2B5EF4-FFF2-40B4-BE49-F238E27FC236}">
                <a16:creationId xmlns:a16="http://schemas.microsoft.com/office/drawing/2014/main" id="{5E45D9E3-C6B9-479A-B480-092F087E195C}"/>
              </a:ext>
            </a:extLst>
          </p:cNvPr>
          <p:cNvSpPr>
            <a:spLocks noGrp="1"/>
          </p:cNvSpPr>
          <p:nvPr>
            <p:ph sz="quarter" idx="13"/>
          </p:nvPr>
        </p:nvSpPr>
        <p:spPr/>
        <p:txBody>
          <a:bodyPr/>
          <a:lstStyle/>
          <a:p>
            <a:pPr marL="342900" indent="-342900">
              <a:buFont typeface="Arial" panose="020B0604020202020204" pitchFamily="34" charset="0"/>
              <a:buChar char="•"/>
            </a:pPr>
            <a:r>
              <a:rPr lang="en-US" altLang="zh-CN" sz="2800" dirty="0">
                <a:solidFill>
                  <a:schemeClr val="tx1"/>
                </a:solidFill>
              </a:rPr>
              <a:t>We have implemented four </a:t>
            </a:r>
            <a:r>
              <a:rPr lang="en-US" altLang="zh-CN" sz="2800" dirty="0" err="1">
                <a:solidFill>
                  <a:schemeClr val="tx1"/>
                </a:solidFill>
              </a:rPr>
              <a:t>PoC</a:t>
            </a:r>
            <a:r>
              <a:rPr lang="en-US" altLang="zh-CN" sz="2800" dirty="0">
                <a:solidFill>
                  <a:schemeClr val="tx1"/>
                </a:solidFill>
              </a:rPr>
              <a:t> attacks exploiting the Task Mechanism and privilege leakage APIs</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UI Phishing </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Activity-in-the-middle Attack</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Gallery Stealing</a:t>
            </a:r>
          </a:p>
          <a:p>
            <a:pPr marL="754408" lvl="1" indent="-342913">
              <a:buSzPct val="100000"/>
              <a:buFont typeface="Arial"/>
              <a:buChar char="•"/>
            </a:pPr>
            <a:r>
              <a:rPr lang="en-US" altLang="zh-CN" sz="2400" dirty="0">
                <a:solidFill>
                  <a:schemeClr val="tx1"/>
                </a:solidFill>
                <a:latin typeface="Cambria" charset="0"/>
                <a:ea typeface="Cambria" charset="0"/>
                <a:cs typeface="Cambria" charset="0"/>
              </a:rPr>
              <a:t>Screen Shot Capturing</a:t>
            </a:r>
          </a:p>
          <a:p>
            <a:pPr marL="342913" indent="-342913">
              <a:buSzPct val="100000"/>
              <a:buFont typeface="Arial"/>
              <a:buChar char="•"/>
            </a:pPr>
            <a:r>
              <a:rPr lang="en-US" altLang="zh-CN" sz="2800" dirty="0">
                <a:solidFill>
                  <a:schemeClr val="tx1"/>
                </a:solidFill>
              </a:rPr>
              <a:t>Except Gallery Stealing attack which requires </a:t>
            </a:r>
            <a:r>
              <a:rPr lang="en-US" altLang="zh-CN" sz="2800" dirty="0">
                <a:solidFill>
                  <a:schemeClr val="tx1"/>
                </a:solidFill>
                <a:latin typeface="Courier New" charset="0"/>
                <a:ea typeface="Courier New" charset="0"/>
                <a:cs typeface="Courier New" charset="0"/>
              </a:rPr>
              <a:t>READ_EXTERNAL_STORAGE</a:t>
            </a:r>
            <a:r>
              <a:rPr lang="en-US" altLang="zh-CN" sz="2800" dirty="0">
                <a:solidFill>
                  <a:schemeClr val="tx1"/>
                </a:solidFill>
              </a:rPr>
              <a:t> permission, all other attacks only requires </a:t>
            </a:r>
            <a:r>
              <a:rPr lang="en-US" altLang="zh-CN" sz="2800" dirty="0">
                <a:solidFill>
                  <a:schemeClr val="tx1"/>
                </a:solidFill>
                <a:latin typeface="Courier New" charset="0"/>
                <a:ea typeface="Courier New" charset="0"/>
                <a:cs typeface="Courier New" charset="0"/>
              </a:rPr>
              <a:t>INTERNET</a:t>
            </a:r>
            <a:r>
              <a:rPr lang="en-US" altLang="zh-CN" sz="2800" dirty="0">
                <a:solidFill>
                  <a:schemeClr val="tx1"/>
                </a:solidFill>
              </a:rPr>
              <a:t> permission.</a:t>
            </a:r>
          </a:p>
          <a:p>
            <a:endParaRPr lang="en-US" dirty="0"/>
          </a:p>
        </p:txBody>
      </p:sp>
    </p:spTree>
    <p:extLst>
      <p:ext uri="{BB962C8B-B14F-4D97-AF65-F5344CB8AC3E}">
        <p14:creationId xmlns:p14="http://schemas.microsoft.com/office/powerpoint/2010/main" val="60561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25</a:t>
            </a:fld>
            <a:endParaRPr lang="zh-CN" altLang="en-US" dirty="0"/>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grpSp>
        <p:nvGrpSpPr>
          <p:cNvPr id="7" name="Group 27">
            <a:extLst>
              <a:ext uri="{FF2B5EF4-FFF2-40B4-BE49-F238E27FC236}">
                <a16:creationId xmlns:a16="http://schemas.microsoft.com/office/drawing/2014/main" id="{AAD3CCC9-3AB9-471A-95EC-3737A548FC3D}"/>
              </a:ext>
            </a:extLst>
          </p:cNvPr>
          <p:cNvGrpSpPr/>
          <p:nvPr/>
        </p:nvGrpSpPr>
        <p:grpSpPr>
          <a:xfrm>
            <a:off x="736239" y="5180883"/>
            <a:ext cx="1332000" cy="1260000"/>
            <a:chOff x="1434388" y="6255452"/>
            <a:chExt cx="1332000" cy="1260000"/>
          </a:xfrm>
        </p:grpSpPr>
        <p:pic>
          <p:nvPicPr>
            <p:cNvPr id="8" name="Picture 25">
              <a:extLst>
                <a:ext uri="{FF2B5EF4-FFF2-40B4-BE49-F238E27FC236}">
                  <a16:creationId xmlns:a16="http://schemas.microsoft.com/office/drawing/2014/main" id="{541467E3-BDF6-4CAD-B94F-B3B32656FFA9}"/>
                </a:ext>
              </a:extLst>
            </p:cNvPr>
            <p:cNvPicPr>
              <a:picLocks noChangeAspect="1"/>
            </p:cNvPicPr>
            <p:nvPr/>
          </p:nvPicPr>
          <p:blipFill>
            <a:blip r:embed="rId3"/>
            <a:stretch>
              <a:fillRect/>
            </a:stretch>
          </p:blipFill>
          <p:spPr>
            <a:xfrm>
              <a:off x="1690764" y="6577110"/>
              <a:ext cx="818036" cy="773411"/>
            </a:xfrm>
            <a:prstGeom prst="rect">
              <a:avLst/>
            </a:prstGeom>
          </p:spPr>
        </p:pic>
        <p:sp>
          <p:nvSpPr>
            <p:cNvPr id="9" name="Rounded Rectangle 2">
              <a:extLst>
                <a:ext uri="{FF2B5EF4-FFF2-40B4-BE49-F238E27FC236}">
                  <a16:creationId xmlns:a16="http://schemas.microsoft.com/office/drawing/2014/main" id="{83CBDCBF-DCD8-4C75-9A31-4BE947F0A6BC}"/>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10" name="Group 30">
            <a:extLst>
              <a:ext uri="{FF2B5EF4-FFF2-40B4-BE49-F238E27FC236}">
                <a16:creationId xmlns:a16="http://schemas.microsoft.com/office/drawing/2014/main" id="{27C2925E-AD32-4877-9E20-2883CEFD210B}"/>
              </a:ext>
            </a:extLst>
          </p:cNvPr>
          <p:cNvGrpSpPr/>
          <p:nvPr/>
        </p:nvGrpSpPr>
        <p:grpSpPr>
          <a:xfrm>
            <a:off x="736239" y="2299369"/>
            <a:ext cx="1332000" cy="1260000"/>
            <a:chOff x="1477040" y="3087623"/>
            <a:chExt cx="1332000" cy="1260000"/>
          </a:xfrm>
        </p:grpSpPr>
        <p:sp>
          <p:nvSpPr>
            <p:cNvPr id="11" name="Rounded Rectangle 11">
              <a:extLst>
                <a:ext uri="{FF2B5EF4-FFF2-40B4-BE49-F238E27FC236}">
                  <a16:creationId xmlns:a16="http://schemas.microsoft.com/office/drawing/2014/main" id="{50695A66-ADFA-48C2-9B64-866221DC497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12" name="Picture 3">
              <a:extLst>
                <a:ext uri="{FF2B5EF4-FFF2-40B4-BE49-F238E27FC236}">
                  <a16:creationId xmlns:a16="http://schemas.microsoft.com/office/drawing/2014/main" id="{47566CD8-40E5-4C55-B21F-5856C022CE66}"/>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13" name="Group 33">
            <a:extLst>
              <a:ext uri="{FF2B5EF4-FFF2-40B4-BE49-F238E27FC236}">
                <a16:creationId xmlns:a16="http://schemas.microsoft.com/office/drawing/2014/main" id="{D00544C5-EF79-4725-82BE-E833782914C0}"/>
              </a:ext>
            </a:extLst>
          </p:cNvPr>
          <p:cNvGrpSpPr/>
          <p:nvPr/>
        </p:nvGrpSpPr>
        <p:grpSpPr>
          <a:xfrm>
            <a:off x="2599483" y="2530570"/>
            <a:ext cx="2267534" cy="2850727"/>
            <a:chOff x="2250170" y="4109435"/>
            <a:chExt cx="1866520" cy="2363936"/>
          </a:xfrm>
        </p:grpSpPr>
        <p:pic>
          <p:nvPicPr>
            <p:cNvPr id="14" name="图片 17">
              <a:extLst>
                <a:ext uri="{FF2B5EF4-FFF2-40B4-BE49-F238E27FC236}">
                  <a16:creationId xmlns:a16="http://schemas.microsoft.com/office/drawing/2014/main" id="{582F488B-EEDB-4512-B74B-F6C9B0F8C3AA}"/>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15" name="Rounded Rectangle 11">
              <a:extLst>
                <a:ext uri="{FF2B5EF4-FFF2-40B4-BE49-F238E27FC236}">
                  <a16:creationId xmlns:a16="http://schemas.microsoft.com/office/drawing/2014/main" id="{64EC6556-F3F1-493B-B073-EE445E7BD4E3}"/>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6" name="Group 39">
            <a:extLst>
              <a:ext uri="{FF2B5EF4-FFF2-40B4-BE49-F238E27FC236}">
                <a16:creationId xmlns:a16="http://schemas.microsoft.com/office/drawing/2014/main" id="{117B8087-E206-481B-AAA3-77AB76AA3297}"/>
              </a:ext>
            </a:extLst>
          </p:cNvPr>
          <p:cNvGrpSpPr/>
          <p:nvPr/>
        </p:nvGrpSpPr>
        <p:grpSpPr>
          <a:xfrm>
            <a:off x="5363043" y="2530570"/>
            <a:ext cx="2218747" cy="2850727"/>
            <a:chOff x="6608317" y="4073099"/>
            <a:chExt cx="1866520" cy="2400272"/>
          </a:xfrm>
        </p:grpSpPr>
        <p:pic>
          <p:nvPicPr>
            <p:cNvPr id="17" name="图片 18">
              <a:extLst>
                <a:ext uri="{FF2B5EF4-FFF2-40B4-BE49-F238E27FC236}">
                  <a16:creationId xmlns:a16="http://schemas.microsoft.com/office/drawing/2014/main" id="{8C8E3BA4-93AA-47E2-9623-ACE813EC272C}"/>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18" name="Rounded Rectangle 11">
              <a:extLst>
                <a:ext uri="{FF2B5EF4-FFF2-40B4-BE49-F238E27FC236}">
                  <a16:creationId xmlns:a16="http://schemas.microsoft.com/office/drawing/2014/main" id="{35241947-A7F0-4D26-A67D-B89534DB646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19" name="Group 42">
            <a:extLst>
              <a:ext uri="{FF2B5EF4-FFF2-40B4-BE49-F238E27FC236}">
                <a16:creationId xmlns:a16="http://schemas.microsoft.com/office/drawing/2014/main" id="{B64FC5F3-C142-4283-9A2F-3CAF99E8F61B}"/>
              </a:ext>
            </a:extLst>
          </p:cNvPr>
          <p:cNvGrpSpPr/>
          <p:nvPr/>
        </p:nvGrpSpPr>
        <p:grpSpPr>
          <a:xfrm>
            <a:off x="3144914" y="4943732"/>
            <a:ext cx="1378495" cy="370337"/>
            <a:chOff x="3003385" y="6324731"/>
            <a:chExt cx="1378495" cy="370337"/>
          </a:xfrm>
        </p:grpSpPr>
        <p:sp>
          <p:nvSpPr>
            <p:cNvPr id="20" name="Rounded Rectangle 11">
              <a:extLst>
                <a:ext uri="{FF2B5EF4-FFF2-40B4-BE49-F238E27FC236}">
                  <a16:creationId xmlns:a16="http://schemas.microsoft.com/office/drawing/2014/main" id="{DDA198C1-0C7B-446A-A4A5-E0E0C4446B69}"/>
                </a:ext>
              </a:extLst>
            </p:cNvPr>
            <p:cNvSpPr/>
            <p:nvPr/>
          </p:nvSpPr>
          <p:spPr>
            <a:xfrm>
              <a:off x="3003385" y="6324731"/>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21" name="Picture 44">
              <a:extLst>
                <a:ext uri="{FF2B5EF4-FFF2-40B4-BE49-F238E27FC236}">
                  <a16:creationId xmlns:a16="http://schemas.microsoft.com/office/drawing/2014/main" id="{CD7FA4BA-1E18-4709-9706-31986301DB30}"/>
                </a:ext>
              </a:extLst>
            </p:cNvPr>
            <p:cNvPicPr>
              <a:picLocks noChangeAspect="1"/>
            </p:cNvPicPr>
            <p:nvPr/>
          </p:nvPicPr>
          <p:blipFill>
            <a:blip r:embed="rId7"/>
            <a:stretch>
              <a:fillRect/>
            </a:stretch>
          </p:blipFill>
          <p:spPr>
            <a:xfrm>
              <a:off x="4115508" y="6428696"/>
              <a:ext cx="266372" cy="266372"/>
            </a:xfrm>
            <a:prstGeom prst="rect">
              <a:avLst/>
            </a:prstGeom>
            <a:solidFill>
              <a:schemeClr val="bg1"/>
            </a:solidFill>
          </p:spPr>
        </p:pic>
      </p:grpSp>
      <p:cxnSp>
        <p:nvCxnSpPr>
          <p:cNvPr id="22" name="Straight Connector 46">
            <a:extLst>
              <a:ext uri="{FF2B5EF4-FFF2-40B4-BE49-F238E27FC236}">
                <a16:creationId xmlns:a16="http://schemas.microsoft.com/office/drawing/2014/main" id="{36A95254-CA15-4496-9D64-B845EB4DA922}"/>
              </a:ext>
            </a:extLst>
          </p:cNvPr>
          <p:cNvCxnSpPr>
            <a:stCxn id="11" idx="3"/>
          </p:cNvCxnSpPr>
          <p:nvPr/>
        </p:nvCxnSpPr>
        <p:spPr>
          <a:xfrm>
            <a:off x="2068239" y="2929369"/>
            <a:ext cx="50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Elbow Connector 24">
            <a:extLst>
              <a:ext uri="{FF2B5EF4-FFF2-40B4-BE49-F238E27FC236}">
                <a16:creationId xmlns:a16="http://schemas.microsoft.com/office/drawing/2014/main" id="{563CD7F1-1576-426C-A133-D021EACC7400}"/>
              </a:ext>
            </a:extLst>
          </p:cNvPr>
          <p:cNvCxnSpPr>
            <a:cxnSpLocks/>
            <a:stCxn id="9" idx="3"/>
            <a:endCxn id="18" idx="2"/>
          </p:cNvCxnSpPr>
          <p:nvPr/>
        </p:nvCxnSpPr>
        <p:spPr>
          <a:xfrm flipV="1">
            <a:off x="2068239" y="5381297"/>
            <a:ext cx="4404178" cy="429586"/>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49">
            <a:extLst>
              <a:ext uri="{FF2B5EF4-FFF2-40B4-BE49-F238E27FC236}">
                <a16:creationId xmlns:a16="http://schemas.microsoft.com/office/drawing/2014/main" id="{FC1DDD17-8580-473A-A183-373468BCFD52}"/>
              </a:ext>
            </a:extLst>
          </p:cNvPr>
          <p:cNvCxnSpPr/>
          <p:nvPr/>
        </p:nvCxnSpPr>
        <p:spPr>
          <a:xfrm>
            <a:off x="4867017" y="3955934"/>
            <a:ext cx="496026"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25" name="Rounded Rectangle 11">
            <a:extLst>
              <a:ext uri="{FF2B5EF4-FFF2-40B4-BE49-F238E27FC236}">
                <a16:creationId xmlns:a16="http://schemas.microsoft.com/office/drawing/2014/main" id="{1ADBCFC0-B83A-4308-8757-CBCBD6383E1D}"/>
              </a:ext>
            </a:extLst>
          </p:cNvPr>
          <p:cNvSpPr/>
          <p:nvPr/>
        </p:nvSpPr>
        <p:spPr>
          <a:xfrm>
            <a:off x="5576245" y="4252555"/>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pic>
        <p:nvPicPr>
          <p:cNvPr id="26" name="Picture 52">
            <a:extLst>
              <a:ext uri="{FF2B5EF4-FFF2-40B4-BE49-F238E27FC236}">
                <a16:creationId xmlns:a16="http://schemas.microsoft.com/office/drawing/2014/main" id="{6DCD992D-3FA1-4ECD-81FA-143DC0116BAB}"/>
              </a:ext>
            </a:extLst>
          </p:cNvPr>
          <p:cNvPicPr>
            <a:picLocks noChangeAspect="1"/>
          </p:cNvPicPr>
          <p:nvPr/>
        </p:nvPicPr>
        <p:blipFill>
          <a:blip r:embed="rId7"/>
          <a:stretch>
            <a:fillRect/>
          </a:stretch>
        </p:blipFill>
        <p:spPr>
          <a:xfrm>
            <a:off x="7228446" y="5044911"/>
            <a:ext cx="312107" cy="312107"/>
          </a:xfrm>
          <a:prstGeom prst="rect">
            <a:avLst/>
          </a:prstGeom>
          <a:noFill/>
        </p:spPr>
      </p:pic>
      <p:sp>
        <p:nvSpPr>
          <p:cNvPr id="27" name="Rounded Rectangle 11">
            <a:extLst>
              <a:ext uri="{FF2B5EF4-FFF2-40B4-BE49-F238E27FC236}">
                <a16:creationId xmlns:a16="http://schemas.microsoft.com/office/drawing/2014/main" id="{77BEACE6-F2C0-4D77-BB4C-644D11570424}"/>
              </a:ext>
            </a:extLst>
          </p:cNvPr>
          <p:cNvSpPr/>
          <p:nvPr/>
        </p:nvSpPr>
        <p:spPr>
          <a:xfrm>
            <a:off x="5585348" y="4603161"/>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28" name="Rectangle 59">
            <a:extLst>
              <a:ext uri="{FF2B5EF4-FFF2-40B4-BE49-F238E27FC236}">
                <a16:creationId xmlns:a16="http://schemas.microsoft.com/office/drawing/2014/main" id="{DF4EAAC2-99E3-4C42-AC26-9D77C573C84A}"/>
              </a:ext>
            </a:extLst>
          </p:cNvPr>
          <p:cNvSpPr/>
          <p:nvPr/>
        </p:nvSpPr>
        <p:spPr>
          <a:xfrm>
            <a:off x="2502336" y="2299369"/>
            <a:ext cx="7826644" cy="372734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60">
            <a:extLst>
              <a:ext uri="{FF2B5EF4-FFF2-40B4-BE49-F238E27FC236}">
                <a16:creationId xmlns:a16="http://schemas.microsoft.com/office/drawing/2014/main" id="{029A63D8-D119-4466-BECB-4092B55EC7C3}"/>
              </a:ext>
            </a:extLst>
          </p:cNvPr>
          <p:cNvSpPr txBox="1"/>
          <p:nvPr/>
        </p:nvSpPr>
        <p:spPr>
          <a:xfrm>
            <a:off x="6174600" y="5596931"/>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grpSp>
        <p:nvGrpSpPr>
          <p:cNvPr id="30" name="Group 1">
            <a:extLst>
              <a:ext uri="{FF2B5EF4-FFF2-40B4-BE49-F238E27FC236}">
                <a16:creationId xmlns:a16="http://schemas.microsoft.com/office/drawing/2014/main" id="{53E92CA2-B4E6-4FFA-AF17-3823931BCAA5}"/>
              </a:ext>
            </a:extLst>
          </p:cNvPr>
          <p:cNvGrpSpPr/>
          <p:nvPr/>
        </p:nvGrpSpPr>
        <p:grpSpPr>
          <a:xfrm>
            <a:off x="4926438" y="2525113"/>
            <a:ext cx="2649820" cy="2850727"/>
            <a:chOff x="7581790" y="2557409"/>
            <a:chExt cx="2649820" cy="2850727"/>
          </a:xfrm>
        </p:grpSpPr>
        <p:cxnSp>
          <p:nvCxnSpPr>
            <p:cNvPr id="31" name="Straight Arrow Connector 50">
              <a:extLst>
                <a:ext uri="{FF2B5EF4-FFF2-40B4-BE49-F238E27FC236}">
                  <a16:creationId xmlns:a16="http://schemas.microsoft.com/office/drawing/2014/main" id="{6C0368D6-D49F-4A10-B7BA-37E713815E7B}"/>
                </a:ext>
              </a:extLst>
            </p:cNvPr>
            <p:cNvCxnSpPr>
              <a:endCxn id="20" idx="1"/>
            </p:cNvCxnSpPr>
            <p:nvPr/>
          </p:nvCxnSpPr>
          <p:spPr>
            <a:xfrm>
              <a:off x="7581790" y="3955934"/>
              <a:ext cx="405334" cy="6853"/>
            </a:xfrm>
            <a:prstGeom prst="straightConnector1">
              <a:avLst/>
            </a:prstGeom>
            <a:ln w="44450" cmpd="dbl">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73">
              <a:extLst>
                <a:ext uri="{FF2B5EF4-FFF2-40B4-BE49-F238E27FC236}">
                  <a16:creationId xmlns:a16="http://schemas.microsoft.com/office/drawing/2014/main" id="{9547BC12-7CC0-4BAF-BFD0-59096FBFC4F6}"/>
                </a:ext>
              </a:extLst>
            </p:cNvPr>
            <p:cNvGrpSpPr/>
            <p:nvPr/>
          </p:nvGrpSpPr>
          <p:grpSpPr>
            <a:xfrm>
              <a:off x="8012863" y="2557409"/>
              <a:ext cx="2218747" cy="2850727"/>
              <a:chOff x="6608317" y="4073099"/>
              <a:chExt cx="1866520" cy="2400272"/>
            </a:xfrm>
          </p:grpSpPr>
          <p:pic>
            <p:nvPicPr>
              <p:cNvPr id="35" name="图片 18">
                <a:extLst>
                  <a:ext uri="{FF2B5EF4-FFF2-40B4-BE49-F238E27FC236}">
                    <a16:creationId xmlns:a16="http://schemas.microsoft.com/office/drawing/2014/main" id="{A6064A8D-BEE6-4463-BB82-36AB3116C727}"/>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36" name="Rounded Rectangle 11">
                <a:extLst>
                  <a:ext uri="{FF2B5EF4-FFF2-40B4-BE49-F238E27FC236}">
                    <a16:creationId xmlns:a16="http://schemas.microsoft.com/office/drawing/2014/main" id="{E6730D53-9FCD-49EC-8BF0-324184919AA1}"/>
                  </a:ext>
                </a:extLst>
              </p:cNvPr>
              <p:cNvSpPr/>
              <p:nvPr/>
            </p:nvSpPr>
            <p:spPr>
              <a:xfrm>
                <a:off x="6608317" y="4073099"/>
                <a:ext cx="1866520" cy="2400272"/>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33" name="Rounded Rectangle 11">
              <a:extLst>
                <a:ext uri="{FF2B5EF4-FFF2-40B4-BE49-F238E27FC236}">
                  <a16:creationId xmlns:a16="http://schemas.microsoft.com/office/drawing/2014/main" id="{52EF8ED9-7176-41AE-BD2D-5DFD4632CF59}"/>
                </a:ext>
              </a:extLst>
            </p:cNvPr>
            <p:cNvSpPr/>
            <p:nvPr/>
          </p:nvSpPr>
          <p:spPr>
            <a:xfrm>
              <a:off x="8236304" y="4281167"/>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34" name="Rounded Rectangle 11">
              <a:extLst>
                <a:ext uri="{FF2B5EF4-FFF2-40B4-BE49-F238E27FC236}">
                  <a16:creationId xmlns:a16="http://schemas.microsoft.com/office/drawing/2014/main" id="{4FDA690B-2001-4C42-AFB6-8D401CF28ABF}"/>
                </a:ext>
              </a:extLst>
            </p:cNvPr>
            <p:cNvSpPr/>
            <p:nvPr/>
          </p:nvSpPr>
          <p:spPr>
            <a:xfrm>
              <a:off x="8245407" y="4631773"/>
              <a:ext cx="1332000" cy="247575"/>
            </a:xfrm>
            <a:prstGeom prst="roundRect">
              <a:avLst>
                <a:gd name="adj" fmla="val 1434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grpSp>
      <p:grpSp>
        <p:nvGrpSpPr>
          <p:cNvPr id="37" name="Group 11">
            <a:extLst>
              <a:ext uri="{FF2B5EF4-FFF2-40B4-BE49-F238E27FC236}">
                <a16:creationId xmlns:a16="http://schemas.microsoft.com/office/drawing/2014/main" id="{FD86B1B7-6A5D-4FC9-886F-F84804053D1A}"/>
              </a:ext>
            </a:extLst>
          </p:cNvPr>
          <p:cNvGrpSpPr/>
          <p:nvPr/>
        </p:nvGrpSpPr>
        <p:grpSpPr>
          <a:xfrm>
            <a:off x="736239" y="3713628"/>
            <a:ext cx="1332000" cy="1288539"/>
            <a:chOff x="736239" y="3713628"/>
            <a:chExt cx="1332000" cy="1288539"/>
          </a:xfrm>
        </p:grpSpPr>
        <p:pic>
          <p:nvPicPr>
            <p:cNvPr id="38" name="Picture 51">
              <a:extLst>
                <a:ext uri="{FF2B5EF4-FFF2-40B4-BE49-F238E27FC236}">
                  <a16:creationId xmlns:a16="http://schemas.microsoft.com/office/drawing/2014/main" id="{9EA1E688-BA91-479A-9BFE-DAC010A1EFAB}"/>
                </a:ext>
              </a:extLst>
            </p:cNvPr>
            <p:cNvPicPr>
              <a:picLocks noChangeAspect="1"/>
            </p:cNvPicPr>
            <p:nvPr/>
          </p:nvPicPr>
          <p:blipFill>
            <a:blip r:embed="rId8"/>
            <a:stretch>
              <a:fillRect/>
            </a:stretch>
          </p:blipFill>
          <p:spPr>
            <a:xfrm>
              <a:off x="853379" y="4132070"/>
              <a:ext cx="1079842" cy="870097"/>
            </a:xfrm>
            <a:prstGeom prst="rect">
              <a:avLst/>
            </a:prstGeom>
          </p:spPr>
        </p:pic>
        <p:sp>
          <p:nvSpPr>
            <p:cNvPr id="39" name="Rounded Rectangle 11">
              <a:extLst>
                <a:ext uri="{FF2B5EF4-FFF2-40B4-BE49-F238E27FC236}">
                  <a16:creationId xmlns:a16="http://schemas.microsoft.com/office/drawing/2014/main" id="{B82C13B8-127E-4641-9BE3-30927E01642D}"/>
                </a:ext>
              </a:extLst>
            </p:cNvPr>
            <p:cNvSpPr/>
            <p:nvPr/>
          </p:nvSpPr>
          <p:spPr>
            <a:xfrm>
              <a:off x="736239" y="3713628"/>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grpSp>
      <p:cxnSp>
        <p:nvCxnSpPr>
          <p:cNvPr id="40" name="Elbow Connector 24">
            <a:extLst>
              <a:ext uri="{FF2B5EF4-FFF2-40B4-BE49-F238E27FC236}">
                <a16:creationId xmlns:a16="http://schemas.microsoft.com/office/drawing/2014/main" id="{07709A18-B7D0-4197-9B8E-3B2F61AE357E}"/>
              </a:ext>
            </a:extLst>
          </p:cNvPr>
          <p:cNvCxnSpPr>
            <a:endCxn id="36" idx="0"/>
          </p:cNvCxnSpPr>
          <p:nvPr/>
        </p:nvCxnSpPr>
        <p:spPr>
          <a:xfrm flipV="1">
            <a:off x="2057581" y="2525113"/>
            <a:ext cx="4409304" cy="1694096"/>
          </a:xfrm>
          <a:prstGeom prst="bentConnector4">
            <a:avLst>
              <a:gd name="adj1" fmla="val 5786"/>
              <a:gd name="adj2" fmla="val 1089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93">
            <a:extLst>
              <a:ext uri="{FF2B5EF4-FFF2-40B4-BE49-F238E27FC236}">
                <a16:creationId xmlns:a16="http://schemas.microsoft.com/office/drawing/2014/main" id="{301FBA2F-2640-4BF4-A7EF-D3A08DD9A5FC}"/>
              </a:ext>
            </a:extLst>
          </p:cNvPr>
          <p:cNvCxnSpPr>
            <a:endCxn id="42" idx="2"/>
          </p:cNvCxnSpPr>
          <p:nvPr/>
        </p:nvCxnSpPr>
        <p:spPr>
          <a:xfrm flipV="1">
            <a:off x="7581790" y="1609069"/>
            <a:ext cx="1737228" cy="948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94">
            <a:extLst>
              <a:ext uri="{FF2B5EF4-FFF2-40B4-BE49-F238E27FC236}">
                <a16:creationId xmlns:a16="http://schemas.microsoft.com/office/drawing/2014/main" id="{EEE0BE81-E64A-4CF2-9038-FE1BD21ACBD5}"/>
              </a:ext>
            </a:extLst>
          </p:cNvPr>
          <p:cNvSpPr txBox="1"/>
          <p:nvPr/>
        </p:nvSpPr>
        <p:spPr>
          <a:xfrm rot="19888042">
            <a:off x="7698515" y="1818838"/>
            <a:ext cx="1390269" cy="523220"/>
          </a:xfrm>
          <a:prstGeom prst="rect">
            <a:avLst/>
          </a:prstGeom>
          <a:noFill/>
        </p:spPr>
        <p:txBody>
          <a:bodyPr wrap="square" rtlCol="0">
            <a:spAutoFit/>
          </a:bodyPr>
          <a:lstStyle/>
          <a:p>
            <a:pPr algn="ctr"/>
            <a:r>
              <a:rPr lang="en-US" altLang="zh-CN" b="1" dirty="0">
                <a:solidFill>
                  <a:srgbClr val="FF0000"/>
                </a:solidFill>
              </a:rPr>
              <a:t>Username</a:t>
            </a:r>
          </a:p>
          <a:p>
            <a:pPr algn="ctr"/>
            <a:r>
              <a:rPr lang="en-US" altLang="zh-CN" b="1" dirty="0">
                <a:solidFill>
                  <a:srgbClr val="FF0000"/>
                </a:solidFill>
              </a:rPr>
              <a:t>Password</a:t>
            </a:r>
          </a:p>
        </p:txBody>
      </p:sp>
      <p:cxnSp>
        <p:nvCxnSpPr>
          <p:cNvPr id="48" name="Straight Arrow Connector 126">
            <a:extLst>
              <a:ext uri="{FF2B5EF4-FFF2-40B4-BE49-F238E27FC236}">
                <a16:creationId xmlns:a16="http://schemas.microsoft.com/office/drawing/2014/main" id="{D5FEF245-9D74-4A07-A021-638145F4B0AA}"/>
              </a:ext>
            </a:extLst>
          </p:cNvPr>
          <p:cNvCxnSpPr>
            <a:cxnSpLocks/>
            <a:endCxn id="46" idx="2"/>
          </p:cNvCxnSpPr>
          <p:nvPr/>
        </p:nvCxnSpPr>
        <p:spPr>
          <a:xfrm flipV="1">
            <a:off x="6560588" y="1471020"/>
            <a:ext cx="0" cy="10595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27">
            <a:extLst>
              <a:ext uri="{FF2B5EF4-FFF2-40B4-BE49-F238E27FC236}">
                <a16:creationId xmlns:a16="http://schemas.microsoft.com/office/drawing/2014/main" id="{3EBD3E4A-7A39-4E9D-9206-AE7C0FFAA1AD}"/>
              </a:ext>
            </a:extLst>
          </p:cNvPr>
          <p:cNvSpPr txBox="1"/>
          <p:nvPr/>
        </p:nvSpPr>
        <p:spPr>
          <a:xfrm rot="5400000">
            <a:off x="6198454" y="1640333"/>
            <a:ext cx="1390269" cy="646331"/>
          </a:xfrm>
          <a:prstGeom prst="rect">
            <a:avLst/>
          </a:prstGeom>
          <a:noFill/>
        </p:spPr>
        <p:txBody>
          <a:bodyPr wrap="square" rtlCol="0">
            <a:spAutoFit/>
          </a:bodyPr>
          <a:lstStyle/>
          <a:p>
            <a:pPr algn="ctr"/>
            <a:r>
              <a:rPr lang="en-US" altLang="zh-CN" b="1" dirty="0">
                <a:solidFill>
                  <a:srgbClr val="00B050"/>
                </a:solidFill>
              </a:rPr>
              <a:t>Username</a:t>
            </a:r>
          </a:p>
          <a:p>
            <a:pPr algn="ctr"/>
            <a:r>
              <a:rPr lang="en-US" altLang="zh-CN" b="1" dirty="0">
                <a:solidFill>
                  <a:srgbClr val="00B050"/>
                </a:solidFill>
              </a:rPr>
              <a:t>Password</a:t>
            </a:r>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51">
            <a:extLst>
              <a:ext uri="{FF2B5EF4-FFF2-40B4-BE49-F238E27FC236}">
                <a16:creationId xmlns:a16="http://schemas.microsoft.com/office/drawing/2014/main" id="{33FEF5FA-D745-4BAD-8348-74CC6CF4CBE5}"/>
              </a:ext>
            </a:extLst>
          </p:cNvPr>
          <p:cNvPicPr>
            <a:picLocks noChangeAspect="1"/>
          </p:cNvPicPr>
          <p:nvPr/>
        </p:nvPicPr>
        <p:blipFill>
          <a:blip r:embed="rId8"/>
          <a:stretch>
            <a:fillRect/>
          </a:stretch>
        </p:blipFill>
        <p:spPr>
          <a:xfrm>
            <a:off x="8793025" y="735847"/>
            <a:ext cx="1079842" cy="870097"/>
          </a:xfrm>
          <a:prstGeom prst="rect">
            <a:avLst/>
          </a:prstGeom>
        </p:spPr>
      </p:pic>
      <p:sp>
        <p:nvSpPr>
          <p:cNvPr id="42" name="Rounded Rectangle 11">
            <a:extLst>
              <a:ext uri="{FF2B5EF4-FFF2-40B4-BE49-F238E27FC236}">
                <a16:creationId xmlns:a16="http://schemas.microsoft.com/office/drawing/2014/main" id="{E7CC1339-E922-4EBF-ADB6-B9685CFD29B3}"/>
              </a:ext>
            </a:extLst>
          </p:cNvPr>
          <p:cNvSpPr/>
          <p:nvPr/>
        </p:nvSpPr>
        <p:spPr>
          <a:xfrm>
            <a:off x="8653018" y="34906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grpSp>
        <p:nvGrpSpPr>
          <p:cNvPr id="45" name="Group 108">
            <a:extLst>
              <a:ext uri="{FF2B5EF4-FFF2-40B4-BE49-F238E27FC236}">
                <a16:creationId xmlns:a16="http://schemas.microsoft.com/office/drawing/2014/main" id="{D8516515-0B43-44B9-941B-9FE70F1E6F74}"/>
              </a:ext>
            </a:extLst>
          </p:cNvPr>
          <p:cNvGrpSpPr/>
          <p:nvPr/>
        </p:nvGrpSpPr>
        <p:grpSpPr>
          <a:xfrm>
            <a:off x="5896446" y="152791"/>
            <a:ext cx="1332000" cy="1318229"/>
            <a:chOff x="1524417" y="6077289"/>
            <a:chExt cx="1332000" cy="1318229"/>
          </a:xfrm>
        </p:grpSpPr>
        <p:pic>
          <p:nvPicPr>
            <p:cNvPr id="46" name="Picture 25">
              <a:extLst>
                <a:ext uri="{FF2B5EF4-FFF2-40B4-BE49-F238E27FC236}">
                  <a16:creationId xmlns:a16="http://schemas.microsoft.com/office/drawing/2014/main" id="{E27D6F2B-7116-4BA0-9B66-45552231BE7E}"/>
                </a:ext>
              </a:extLst>
            </p:cNvPr>
            <p:cNvPicPr>
              <a:picLocks noChangeAspect="1"/>
            </p:cNvPicPr>
            <p:nvPr/>
          </p:nvPicPr>
          <p:blipFill>
            <a:blip r:embed="rId3"/>
            <a:stretch>
              <a:fillRect/>
            </a:stretch>
          </p:blipFill>
          <p:spPr>
            <a:xfrm>
              <a:off x="1779541" y="6622107"/>
              <a:ext cx="818036" cy="773411"/>
            </a:xfrm>
            <a:prstGeom prst="rect">
              <a:avLst/>
            </a:prstGeom>
          </p:spPr>
        </p:pic>
        <p:sp>
          <p:nvSpPr>
            <p:cNvPr id="47" name="Rounded Rectangle 2">
              <a:extLst>
                <a:ext uri="{FF2B5EF4-FFF2-40B4-BE49-F238E27FC236}">
                  <a16:creationId xmlns:a16="http://schemas.microsoft.com/office/drawing/2014/main" id="{800F0272-3D4B-4DC4-B035-A7D7D1AEB559}"/>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sp>
        <p:nvSpPr>
          <p:cNvPr id="95" name="标题 2">
            <a:extLst>
              <a:ext uri="{FF2B5EF4-FFF2-40B4-BE49-F238E27FC236}">
                <a16:creationId xmlns:a16="http://schemas.microsoft.com/office/drawing/2014/main" id="{05AB31AA-66DD-4D3E-8803-977C0A5CEE02}"/>
              </a:ext>
            </a:extLst>
          </p:cNvPr>
          <p:cNvSpPr txBox="1">
            <a:spLocks/>
          </p:cNvSpPr>
          <p:nvPr/>
        </p:nvSpPr>
        <p:spPr>
          <a:xfrm>
            <a:off x="497620" y="305233"/>
            <a:ext cx="11495314" cy="10541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rgbClr val="0070C0"/>
                </a:solidFill>
              </a:rPr>
              <a:t>UI Phishing Attack</a:t>
            </a:r>
          </a:p>
        </p:txBody>
      </p:sp>
      <p:sp>
        <p:nvSpPr>
          <p:cNvPr id="2" name="矩形 1">
            <a:extLst>
              <a:ext uri="{FF2B5EF4-FFF2-40B4-BE49-F238E27FC236}">
                <a16:creationId xmlns:a16="http://schemas.microsoft.com/office/drawing/2014/main" id="{D495CC6A-8575-4260-998F-B80361D9BD51}"/>
              </a:ext>
            </a:extLst>
          </p:cNvPr>
          <p:cNvSpPr/>
          <p:nvPr/>
        </p:nvSpPr>
        <p:spPr>
          <a:xfrm>
            <a:off x="2707779" y="6318460"/>
            <a:ext cx="5505033" cy="369332"/>
          </a:xfrm>
          <a:prstGeom prst="rect">
            <a:avLst/>
          </a:prstGeom>
        </p:spPr>
        <p:txBody>
          <a:bodyPr wrap="none">
            <a:spAutoFit/>
          </a:bodyPr>
          <a:lstStyle/>
          <a:p>
            <a:r>
              <a:rPr lang="en-US" dirty="0">
                <a:hlinkClick r:id="rId9"/>
              </a:rPr>
              <a:t>https://www.youtube.com/watch?v=YJJ3EUS_O_I</a:t>
            </a:r>
            <a:endParaRPr lang="en-US" dirty="0"/>
          </a:p>
        </p:txBody>
      </p:sp>
    </p:spTree>
    <p:extLst>
      <p:ext uri="{BB962C8B-B14F-4D97-AF65-F5344CB8AC3E}">
        <p14:creationId xmlns:p14="http://schemas.microsoft.com/office/powerpoint/2010/main" val="4229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44" grpId="0"/>
      <p:bldP spid="49" grpId="0"/>
      <p:bldP spid="42"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6494B5B-11D0-4757-BB6B-C815B2E3B3F7}"/>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26</a:t>
            </a:fld>
            <a:endParaRPr lang="zh-CN" altLang="en-US"/>
          </a:p>
        </p:txBody>
      </p:sp>
      <p:sp>
        <p:nvSpPr>
          <p:cNvPr id="4" name="标题 3">
            <a:extLst>
              <a:ext uri="{FF2B5EF4-FFF2-40B4-BE49-F238E27FC236}">
                <a16:creationId xmlns:a16="http://schemas.microsoft.com/office/drawing/2014/main" id="{7BE8D219-9DA1-47B9-8A9B-BC73CB185578}"/>
              </a:ext>
            </a:extLst>
          </p:cNvPr>
          <p:cNvSpPr>
            <a:spLocks noGrp="1"/>
          </p:cNvSpPr>
          <p:nvPr>
            <p:ph type="title"/>
          </p:nvPr>
        </p:nvSpPr>
        <p:spPr>
          <a:xfrm>
            <a:off x="196770" y="23405"/>
            <a:ext cx="10515600" cy="746955"/>
          </a:xfrm>
        </p:spPr>
        <p:txBody>
          <a:bodyPr/>
          <a:lstStyle/>
          <a:p>
            <a:endParaRPr lang="en-US"/>
          </a:p>
        </p:txBody>
      </p:sp>
      <p:sp>
        <p:nvSpPr>
          <p:cNvPr id="50" name="矩形 49">
            <a:extLst>
              <a:ext uri="{FF2B5EF4-FFF2-40B4-BE49-F238E27FC236}">
                <a16:creationId xmlns:a16="http://schemas.microsoft.com/office/drawing/2014/main" id="{147E1168-4485-421B-B050-8525C888E913}"/>
              </a:ext>
            </a:extLst>
          </p:cNvPr>
          <p:cNvSpPr/>
          <p:nvPr/>
        </p:nvSpPr>
        <p:spPr>
          <a:xfrm>
            <a:off x="0" y="-1"/>
            <a:ext cx="12192000" cy="1176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
            <a:extLst>
              <a:ext uri="{FF2B5EF4-FFF2-40B4-BE49-F238E27FC236}">
                <a16:creationId xmlns:a16="http://schemas.microsoft.com/office/drawing/2014/main" id="{0937FB93-EC35-46C9-B231-947FC02CB51B}"/>
              </a:ext>
            </a:extLst>
          </p:cNvPr>
          <p:cNvGrpSpPr/>
          <p:nvPr/>
        </p:nvGrpSpPr>
        <p:grpSpPr>
          <a:xfrm>
            <a:off x="313465" y="5445892"/>
            <a:ext cx="1332000" cy="1260000"/>
            <a:chOff x="1434388" y="6255452"/>
            <a:chExt cx="1332000" cy="1260000"/>
          </a:xfrm>
        </p:grpSpPr>
        <p:pic>
          <p:nvPicPr>
            <p:cNvPr id="52" name="Picture 25">
              <a:extLst>
                <a:ext uri="{FF2B5EF4-FFF2-40B4-BE49-F238E27FC236}">
                  <a16:creationId xmlns:a16="http://schemas.microsoft.com/office/drawing/2014/main" id="{4E5DA513-92C1-4B60-BB42-1936B8292087}"/>
                </a:ext>
              </a:extLst>
            </p:cNvPr>
            <p:cNvPicPr>
              <a:picLocks noChangeAspect="1"/>
            </p:cNvPicPr>
            <p:nvPr/>
          </p:nvPicPr>
          <p:blipFill>
            <a:blip r:embed="rId3"/>
            <a:stretch>
              <a:fillRect/>
            </a:stretch>
          </p:blipFill>
          <p:spPr>
            <a:xfrm>
              <a:off x="1690764" y="6577110"/>
              <a:ext cx="818036" cy="773411"/>
            </a:xfrm>
            <a:prstGeom prst="rect">
              <a:avLst/>
            </a:prstGeom>
          </p:spPr>
        </p:pic>
        <p:sp>
          <p:nvSpPr>
            <p:cNvPr id="53" name="Rounded Rectangle 2">
              <a:extLst>
                <a:ext uri="{FF2B5EF4-FFF2-40B4-BE49-F238E27FC236}">
                  <a16:creationId xmlns:a16="http://schemas.microsoft.com/office/drawing/2014/main" id="{838FBCFA-70BE-4561-83F3-8A22E7AE7163}"/>
                </a:ext>
              </a:extLst>
            </p:cNvPr>
            <p:cNvSpPr/>
            <p:nvPr/>
          </p:nvSpPr>
          <p:spPr>
            <a:xfrm>
              <a:off x="1434388" y="6255452"/>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a:t>
              </a:r>
            </a:p>
          </p:txBody>
        </p:sp>
      </p:grpSp>
      <p:grpSp>
        <p:nvGrpSpPr>
          <p:cNvPr id="54" name="Group 6">
            <a:extLst>
              <a:ext uri="{FF2B5EF4-FFF2-40B4-BE49-F238E27FC236}">
                <a16:creationId xmlns:a16="http://schemas.microsoft.com/office/drawing/2014/main" id="{E90CA3BB-4936-4769-8010-35D1D990E073}"/>
              </a:ext>
            </a:extLst>
          </p:cNvPr>
          <p:cNvGrpSpPr/>
          <p:nvPr/>
        </p:nvGrpSpPr>
        <p:grpSpPr>
          <a:xfrm>
            <a:off x="290864" y="2591690"/>
            <a:ext cx="1332000" cy="1260000"/>
            <a:chOff x="1477040" y="3087623"/>
            <a:chExt cx="1332000" cy="1260000"/>
          </a:xfrm>
        </p:grpSpPr>
        <p:sp>
          <p:nvSpPr>
            <p:cNvPr id="55" name="Rounded Rectangle 11">
              <a:extLst>
                <a:ext uri="{FF2B5EF4-FFF2-40B4-BE49-F238E27FC236}">
                  <a16:creationId xmlns:a16="http://schemas.microsoft.com/office/drawing/2014/main" id="{5ECE2CC5-217C-49DC-80E9-F31AB4CB7E28}"/>
                </a:ext>
              </a:extLst>
            </p:cNvPr>
            <p:cNvSpPr/>
            <p:nvPr/>
          </p:nvSpPr>
          <p:spPr>
            <a:xfrm>
              <a:off x="1477040" y="3087623"/>
              <a:ext cx="1332000" cy="1260000"/>
            </a:xfrm>
            <a:prstGeom prst="roundRect">
              <a:avLst>
                <a:gd name="adj" fmla="val 1434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Bookman Old Style" charset="0"/>
                  <a:ea typeface="Bookman Old Style" charset="0"/>
                  <a:cs typeface="Bookman Old Style" charset="0"/>
                </a:rPr>
                <a:t>Instagram</a:t>
              </a:r>
              <a:endParaRPr lang="en-US" sz="1600" dirty="0">
                <a:solidFill>
                  <a:schemeClr val="tx1"/>
                </a:solidFill>
                <a:latin typeface="Bookman Old Style" charset="0"/>
                <a:ea typeface="Bookman Old Style" charset="0"/>
                <a:cs typeface="Bookman Old Style" charset="0"/>
              </a:endParaRPr>
            </a:p>
          </p:txBody>
        </p:sp>
        <p:pic>
          <p:nvPicPr>
            <p:cNvPr id="56" name="Picture 3">
              <a:extLst>
                <a:ext uri="{FF2B5EF4-FFF2-40B4-BE49-F238E27FC236}">
                  <a16:creationId xmlns:a16="http://schemas.microsoft.com/office/drawing/2014/main" id="{8E1F64ED-8A18-4CB1-8B8A-174FD24E9D87}"/>
                </a:ext>
              </a:extLst>
            </p:cNvPr>
            <p:cNvPicPr>
              <a:picLocks noChangeAspect="1"/>
            </p:cNvPicPr>
            <p:nvPr/>
          </p:nvPicPr>
          <p:blipFill>
            <a:blip r:embed="rId4"/>
            <a:stretch>
              <a:fillRect/>
            </a:stretch>
          </p:blipFill>
          <p:spPr>
            <a:xfrm>
              <a:off x="1756095" y="3497065"/>
              <a:ext cx="773890" cy="773890"/>
            </a:xfrm>
            <a:prstGeom prst="rect">
              <a:avLst/>
            </a:prstGeom>
          </p:spPr>
        </p:pic>
      </p:grpSp>
      <p:grpSp>
        <p:nvGrpSpPr>
          <p:cNvPr id="57" name="Group 9">
            <a:extLst>
              <a:ext uri="{FF2B5EF4-FFF2-40B4-BE49-F238E27FC236}">
                <a16:creationId xmlns:a16="http://schemas.microsoft.com/office/drawing/2014/main" id="{A24EF30C-2DB6-4988-B508-1CDCCD38809F}"/>
              </a:ext>
            </a:extLst>
          </p:cNvPr>
          <p:cNvGrpSpPr/>
          <p:nvPr/>
        </p:nvGrpSpPr>
        <p:grpSpPr>
          <a:xfrm>
            <a:off x="2266060" y="3138005"/>
            <a:ext cx="1619728" cy="2170019"/>
            <a:chOff x="2250170" y="4109435"/>
            <a:chExt cx="1866520" cy="2363936"/>
          </a:xfrm>
        </p:grpSpPr>
        <p:pic>
          <p:nvPicPr>
            <p:cNvPr id="58" name="图片 17">
              <a:extLst>
                <a:ext uri="{FF2B5EF4-FFF2-40B4-BE49-F238E27FC236}">
                  <a16:creationId xmlns:a16="http://schemas.microsoft.com/office/drawing/2014/main" id="{419120F2-7DCC-4D9D-85D2-366DA5ECA784}"/>
                </a:ext>
              </a:extLst>
            </p:cNvPr>
            <p:cNvPicPr>
              <a:picLocks noChangeAspect="1"/>
            </p:cNvPicPr>
            <p:nvPr/>
          </p:nvPicPr>
          <p:blipFill>
            <a:blip r:embed="rId5"/>
            <a:stretch>
              <a:fillRect/>
            </a:stretch>
          </p:blipFill>
          <p:spPr>
            <a:xfrm>
              <a:off x="2302113" y="4109435"/>
              <a:ext cx="1814577" cy="2363936"/>
            </a:xfrm>
            <a:prstGeom prst="rect">
              <a:avLst/>
            </a:prstGeom>
          </p:spPr>
        </p:pic>
        <p:sp>
          <p:nvSpPr>
            <p:cNvPr id="59" name="Rounded Rectangle 11">
              <a:extLst>
                <a:ext uri="{FF2B5EF4-FFF2-40B4-BE49-F238E27FC236}">
                  <a16:creationId xmlns:a16="http://schemas.microsoft.com/office/drawing/2014/main" id="{8CE64351-582C-4253-B06F-569EDFE2AF54}"/>
                </a:ext>
              </a:extLst>
            </p:cNvPr>
            <p:cNvSpPr/>
            <p:nvPr/>
          </p:nvSpPr>
          <p:spPr>
            <a:xfrm>
              <a:off x="2250170" y="4131691"/>
              <a:ext cx="1866520" cy="2341680"/>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grpSp>
        <p:nvGrpSpPr>
          <p:cNvPr id="60" name="Group 12">
            <a:extLst>
              <a:ext uri="{FF2B5EF4-FFF2-40B4-BE49-F238E27FC236}">
                <a16:creationId xmlns:a16="http://schemas.microsoft.com/office/drawing/2014/main" id="{DAEE8ED9-5C79-41C3-BD71-FB026A4AF6BB}"/>
              </a:ext>
            </a:extLst>
          </p:cNvPr>
          <p:cNvGrpSpPr/>
          <p:nvPr/>
        </p:nvGrpSpPr>
        <p:grpSpPr>
          <a:xfrm>
            <a:off x="6067780" y="3157879"/>
            <a:ext cx="1694935" cy="2181470"/>
            <a:chOff x="6608317" y="4073099"/>
            <a:chExt cx="1866520" cy="2400272"/>
          </a:xfrm>
        </p:grpSpPr>
        <p:pic>
          <p:nvPicPr>
            <p:cNvPr id="61" name="图片 18">
              <a:extLst>
                <a:ext uri="{FF2B5EF4-FFF2-40B4-BE49-F238E27FC236}">
                  <a16:creationId xmlns:a16="http://schemas.microsoft.com/office/drawing/2014/main" id="{8A6E453B-5491-4953-914B-AC573D40F955}"/>
                </a:ext>
              </a:extLst>
            </p:cNvPr>
            <p:cNvPicPr>
              <a:picLocks noChangeAspect="1"/>
            </p:cNvPicPr>
            <p:nvPr/>
          </p:nvPicPr>
          <p:blipFill>
            <a:blip r:embed="rId6"/>
            <a:stretch>
              <a:fillRect/>
            </a:stretch>
          </p:blipFill>
          <p:spPr>
            <a:xfrm>
              <a:off x="6629970" y="4184028"/>
              <a:ext cx="1823214" cy="2289343"/>
            </a:xfrm>
            <a:prstGeom prst="rect">
              <a:avLst/>
            </a:prstGeom>
          </p:spPr>
        </p:pic>
        <p:sp>
          <p:nvSpPr>
            <p:cNvPr id="62" name="Rounded Rectangle 11">
              <a:extLst>
                <a:ext uri="{FF2B5EF4-FFF2-40B4-BE49-F238E27FC236}">
                  <a16:creationId xmlns:a16="http://schemas.microsoft.com/office/drawing/2014/main" id="{ECDA7E50-6AB6-4FD4-9D17-0BD0551C53CB}"/>
                </a:ext>
              </a:extLst>
            </p:cNvPr>
            <p:cNvSpPr/>
            <p:nvPr/>
          </p:nvSpPr>
          <p:spPr>
            <a:xfrm>
              <a:off x="6608317" y="4073099"/>
              <a:ext cx="1866520" cy="2400272"/>
            </a:xfrm>
            <a:prstGeom prst="roundRect">
              <a:avLst>
                <a:gd name="adj" fmla="val 603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cxnSp>
        <p:nvCxnSpPr>
          <p:cNvPr id="63" name="Straight Connector 18">
            <a:extLst>
              <a:ext uri="{FF2B5EF4-FFF2-40B4-BE49-F238E27FC236}">
                <a16:creationId xmlns:a16="http://schemas.microsoft.com/office/drawing/2014/main" id="{F869B8F0-9F9F-48ED-A887-B492F73CA193}"/>
              </a:ext>
            </a:extLst>
          </p:cNvPr>
          <p:cNvCxnSpPr>
            <a:stCxn id="55" idx="3"/>
          </p:cNvCxnSpPr>
          <p:nvPr/>
        </p:nvCxnSpPr>
        <p:spPr>
          <a:xfrm>
            <a:off x="1622864" y="3221690"/>
            <a:ext cx="68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Elbow Connector 24">
            <a:extLst>
              <a:ext uri="{FF2B5EF4-FFF2-40B4-BE49-F238E27FC236}">
                <a16:creationId xmlns:a16="http://schemas.microsoft.com/office/drawing/2014/main" id="{7524E132-EAFC-4368-8667-B63943BCEAB8}"/>
              </a:ext>
            </a:extLst>
          </p:cNvPr>
          <p:cNvCxnSpPr>
            <a:stCxn id="53" idx="3"/>
            <a:endCxn id="62" idx="2"/>
          </p:cNvCxnSpPr>
          <p:nvPr/>
        </p:nvCxnSpPr>
        <p:spPr>
          <a:xfrm flipV="1">
            <a:off x="1645465" y="5339349"/>
            <a:ext cx="5269783" cy="736543"/>
          </a:xfrm>
          <a:prstGeom prst="bentConnector2">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0">
            <a:extLst>
              <a:ext uri="{FF2B5EF4-FFF2-40B4-BE49-F238E27FC236}">
                <a16:creationId xmlns:a16="http://schemas.microsoft.com/office/drawing/2014/main" id="{0C7322B8-F49A-4FD1-8618-65C163A28DE4}"/>
              </a:ext>
            </a:extLst>
          </p:cNvPr>
          <p:cNvCxnSpPr/>
          <p:nvPr/>
        </p:nvCxnSpPr>
        <p:spPr>
          <a:xfrm>
            <a:off x="3907372"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sp>
        <p:nvSpPr>
          <p:cNvPr id="66" name="Rectangle 25">
            <a:extLst>
              <a:ext uri="{FF2B5EF4-FFF2-40B4-BE49-F238E27FC236}">
                <a16:creationId xmlns:a16="http://schemas.microsoft.com/office/drawing/2014/main" id="{B2AF7768-A0AE-4B47-B69B-FE630043EF36}"/>
              </a:ext>
            </a:extLst>
          </p:cNvPr>
          <p:cNvSpPr/>
          <p:nvPr/>
        </p:nvSpPr>
        <p:spPr>
          <a:xfrm>
            <a:off x="1924520" y="2847895"/>
            <a:ext cx="9940378" cy="2919656"/>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6">
            <a:extLst>
              <a:ext uri="{FF2B5EF4-FFF2-40B4-BE49-F238E27FC236}">
                <a16:creationId xmlns:a16="http://schemas.microsoft.com/office/drawing/2014/main" id="{4A2A29C8-F46E-4060-8182-85626CE64E2D}"/>
              </a:ext>
            </a:extLst>
          </p:cNvPr>
          <p:cNvSpPr txBox="1"/>
          <p:nvPr/>
        </p:nvSpPr>
        <p:spPr>
          <a:xfrm>
            <a:off x="5551396" y="5390053"/>
            <a:ext cx="2727704" cy="461665"/>
          </a:xfrm>
          <a:prstGeom prst="rect">
            <a:avLst/>
          </a:prstGeom>
          <a:noFill/>
        </p:spPr>
        <p:txBody>
          <a:bodyPr wrap="square" rtlCol="0">
            <a:spAutoFit/>
          </a:bodyPr>
          <a:lstStyle/>
          <a:p>
            <a:pPr algn="ctr"/>
            <a:r>
              <a:rPr lang="en-US" altLang="zh-CN" sz="2400" b="1" dirty="0"/>
              <a:t>Back</a:t>
            </a:r>
            <a:r>
              <a:rPr lang="zh-CN" altLang="en-US" sz="2400" b="1" dirty="0"/>
              <a:t> </a:t>
            </a:r>
            <a:r>
              <a:rPr lang="en-US" altLang="zh-CN" sz="2400" b="1" dirty="0"/>
              <a:t>Stack</a:t>
            </a:r>
            <a:endParaRPr lang="en-US" sz="2400" b="1" dirty="0"/>
          </a:p>
        </p:txBody>
      </p:sp>
      <p:pic>
        <p:nvPicPr>
          <p:cNvPr id="68" name="Picture 51">
            <a:extLst>
              <a:ext uri="{FF2B5EF4-FFF2-40B4-BE49-F238E27FC236}">
                <a16:creationId xmlns:a16="http://schemas.microsoft.com/office/drawing/2014/main" id="{9E91FCCD-BB2E-46FA-88D6-9955FC23AADF}"/>
              </a:ext>
            </a:extLst>
          </p:cNvPr>
          <p:cNvPicPr>
            <a:picLocks noChangeAspect="1"/>
          </p:cNvPicPr>
          <p:nvPr/>
        </p:nvPicPr>
        <p:blipFill>
          <a:blip r:embed="rId7"/>
          <a:stretch>
            <a:fillRect/>
          </a:stretch>
        </p:blipFill>
        <p:spPr>
          <a:xfrm>
            <a:off x="408004" y="4424391"/>
            <a:ext cx="1079842" cy="870097"/>
          </a:xfrm>
          <a:prstGeom prst="rect">
            <a:avLst/>
          </a:prstGeom>
        </p:spPr>
      </p:pic>
      <p:sp>
        <p:nvSpPr>
          <p:cNvPr id="69" name="Rounded Rectangle 11">
            <a:extLst>
              <a:ext uri="{FF2B5EF4-FFF2-40B4-BE49-F238E27FC236}">
                <a16:creationId xmlns:a16="http://schemas.microsoft.com/office/drawing/2014/main" id="{431869FB-9626-4A8C-9898-805B4992CA38}"/>
              </a:ext>
            </a:extLst>
          </p:cNvPr>
          <p:cNvSpPr/>
          <p:nvPr/>
        </p:nvSpPr>
        <p:spPr>
          <a:xfrm>
            <a:off x="290864" y="4005949"/>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App</a:t>
            </a:r>
            <a:endParaRPr lang="en-US" sz="1600" dirty="0">
              <a:solidFill>
                <a:srgbClr val="FF0000"/>
              </a:solidFill>
              <a:latin typeface="Bookman Old Style" charset="0"/>
              <a:ea typeface="Bookman Old Style" charset="0"/>
              <a:cs typeface="Bookman Old Style" charset="0"/>
            </a:endParaRPr>
          </a:p>
        </p:txBody>
      </p:sp>
      <p:cxnSp>
        <p:nvCxnSpPr>
          <p:cNvPr id="70" name="Elbow Connector 24">
            <a:extLst>
              <a:ext uri="{FF2B5EF4-FFF2-40B4-BE49-F238E27FC236}">
                <a16:creationId xmlns:a16="http://schemas.microsoft.com/office/drawing/2014/main" id="{5CF5BA7E-DE53-43AC-816C-B11A64F439F9}"/>
              </a:ext>
            </a:extLst>
          </p:cNvPr>
          <p:cNvCxnSpPr>
            <a:stCxn id="69" idx="3"/>
            <a:endCxn id="84" idx="0"/>
          </p:cNvCxnSpPr>
          <p:nvPr/>
        </p:nvCxnSpPr>
        <p:spPr>
          <a:xfrm flipV="1">
            <a:off x="1622864" y="3158435"/>
            <a:ext cx="7211072" cy="1477514"/>
          </a:xfrm>
          <a:prstGeom prst="bentConnector4">
            <a:avLst>
              <a:gd name="adj1" fmla="val 7180"/>
              <a:gd name="adj2" fmla="val 11547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51">
            <a:extLst>
              <a:ext uri="{FF2B5EF4-FFF2-40B4-BE49-F238E27FC236}">
                <a16:creationId xmlns:a16="http://schemas.microsoft.com/office/drawing/2014/main" id="{3070D8CC-DBA2-4CA3-AF25-D9606CE098AF}"/>
              </a:ext>
            </a:extLst>
          </p:cNvPr>
          <p:cNvPicPr>
            <a:picLocks noChangeAspect="1"/>
          </p:cNvPicPr>
          <p:nvPr/>
        </p:nvPicPr>
        <p:blipFill>
          <a:blip r:embed="rId7"/>
          <a:stretch>
            <a:fillRect/>
          </a:stretch>
        </p:blipFill>
        <p:spPr>
          <a:xfrm>
            <a:off x="8554821" y="1433636"/>
            <a:ext cx="1079842" cy="870097"/>
          </a:xfrm>
          <a:prstGeom prst="rect">
            <a:avLst/>
          </a:prstGeom>
        </p:spPr>
      </p:pic>
      <p:sp>
        <p:nvSpPr>
          <p:cNvPr id="72" name="Rounded Rectangle 11">
            <a:extLst>
              <a:ext uri="{FF2B5EF4-FFF2-40B4-BE49-F238E27FC236}">
                <a16:creationId xmlns:a16="http://schemas.microsoft.com/office/drawing/2014/main" id="{7D8D2700-0FFF-4AD9-9EB0-EFD11C0CC3BA}"/>
              </a:ext>
            </a:extLst>
          </p:cNvPr>
          <p:cNvSpPr/>
          <p:nvPr/>
        </p:nvSpPr>
        <p:spPr>
          <a:xfrm>
            <a:off x="8316516" y="1033133"/>
            <a:ext cx="1332000" cy="1260000"/>
          </a:xfrm>
          <a:prstGeom prst="roundRect">
            <a:avLst>
              <a:gd name="adj" fmla="val 1434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rgbClr val="FF0000"/>
                </a:solidFill>
                <a:latin typeface="Bookman Old Style" charset="0"/>
                <a:ea typeface="Bookman Old Style" charset="0"/>
                <a:cs typeface="Bookman Old Style" charset="0"/>
              </a:rPr>
              <a:t>Mal SP</a:t>
            </a:r>
            <a:endParaRPr lang="en-US" sz="1600" dirty="0">
              <a:solidFill>
                <a:srgbClr val="FF0000"/>
              </a:solidFill>
              <a:latin typeface="Bookman Old Style" charset="0"/>
              <a:ea typeface="Bookman Old Style" charset="0"/>
              <a:cs typeface="Bookman Old Style" charset="0"/>
            </a:endParaRPr>
          </a:p>
        </p:txBody>
      </p:sp>
      <p:cxnSp>
        <p:nvCxnSpPr>
          <p:cNvPr id="73" name="Straight Arrow Connector 39">
            <a:extLst>
              <a:ext uri="{FF2B5EF4-FFF2-40B4-BE49-F238E27FC236}">
                <a16:creationId xmlns:a16="http://schemas.microsoft.com/office/drawing/2014/main" id="{63326E90-92F4-4BF9-B51F-F2FFD426F647}"/>
              </a:ext>
            </a:extLst>
          </p:cNvPr>
          <p:cNvCxnSpPr>
            <a:endCxn id="72" idx="2"/>
          </p:cNvCxnSpPr>
          <p:nvPr/>
        </p:nvCxnSpPr>
        <p:spPr>
          <a:xfrm flipV="1">
            <a:off x="8982516" y="2293133"/>
            <a:ext cx="0" cy="843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40">
            <a:extLst>
              <a:ext uri="{FF2B5EF4-FFF2-40B4-BE49-F238E27FC236}">
                <a16:creationId xmlns:a16="http://schemas.microsoft.com/office/drawing/2014/main" id="{A1C71EE1-71CD-4F02-8F70-EFAE3AC2C94F}"/>
              </a:ext>
            </a:extLst>
          </p:cNvPr>
          <p:cNvSpPr txBox="1"/>
          <p:nvPr/>
        </p:nvSpPr>
        <p:spPr>
          <a:xfrm rot="5400000">
            <a:off x="8494683" y="2503779"/>
            <a:ext cx="1390269" cy="307777"/>
          </a:xfrm>
          <a:prstGeom prst="rect">
            <a:avLst/>
          </a:prstGeom>
          <a:noFill/>
        </p:spPr>
        <p:txBody>
          <a:bodyPr wrap="square" rtlCol="0">
            <a:spAutoFit/>
          </a:bodyPr>
          <a:lstStyle/>
          <a:p>
            <a:pPr algn="ctr"/>
            <a:r>
              <a:rPr lang="en-US" altLang="zh-CN" b="1" dirty="0">
                <a:solidFill>
                  <a:srgbClr val="FF0000"/>
                </a:solidFill>
              </a:rPr>
              <a:t>Token</a:t>
            </a:r>
          </a:p>
        </p:txBody>
      </p:sp>
      <p:grpSp>
        <p:nvGrpSpPr>
          <p:cNvPr id="75" name="Group 41">
            <a:extLst>
              <a:ext uri="{FF2B5EF4-FFF2-40B4-BE49-F238E27FC236}">
                <a16:creationId xmlns:a16="http://schemas.microsoft.com/office/drawing/2014/main" id="{A51139A2-DE42-4A2F-B930-22FC2A979507}"/>
              </a:ext>
            </a:extLst>
          </p:cNvPr>
          <p:cNvGrpSpPr/>
          <p:nvPr/>
        </p:nvGrpSpPr>
        <p:grpSpPr>
          <a:xfrm>
            <a:off x="6236679" y="1001627"/>
            <a:ext cx="1332000" cy="1318229"/>
            <a:chOff x="1524417" y="6077289"/>
            <a:chExt cx="1332000" cy="1318229"/>
          </a:xfrm>
        </p:grpSpPr>
        <p:pic>
          <p:nvPicPr>
            <p:cNvPr id="76" name="Picture 25">
              <a:extLst>
                <a:ext uri="{FF2B5EF4-FFF2-40B4-BE49-F238E27FC236}">
                  <a16:creationId xmlns:a16="http://schemas.microsoft.com/office/drawing/2014/main" id="{C0BB2A0F-56B8-4591-B08D-6727E5CDE2BB}"/>
                </a:ext>
              </a:extLst>
            </p:cNvPr>
            <p:cNvPicPr>
              <a:picLocks noChangeAspect="1"/>
            </p:cNvPicPr>
            <p:nvPr/>
          </p:nvPicPr>
          <p:blipFill>
            <a:blip r:embed="rId3"/>
            <a:stretch>
              <a:fillRect/>
            </a:stretch>
          </p:blipFill>
          <p:spPr>
            <a:xfrm>
              <a:off x="1779541" y="6622107"/>
              <a:ext cx="818036" cy="773411"/>
            </a:xfrm>
            <a:prstGeom prst="rect">
              <a:avLst/>
            </a:prstGeom>
          </p:spPr>
        </p:pic>
        <p:sp>
          <p:nvSpPr>
            <p:cNvPr id="77" name="Rounded Rectangle 2">
              <a:extLst>
                <a:ext uri="{FF2B5EF4-FFF2-40B4-BE49-F238E27FC236}">
                  <a16:creationId xmlns:a16="http://schemas.microsoft.com/office/drawing/2014/main" id="{CA3147C7-DE9F-48A7-AD74-AFB7E4471E53}"/>
                </a:ext>
              </a:extLst>
            </p:cNvPr>
            <p:cNvSpPr/>
            <p:nvPr/>
          </p:nvSpPr>
          <p:spPr>
            <a:xfrm>
              <a:off x="1524417" y="6077289"/>
              <a:ext cx="1332000" cy="1260000"/>
            </a:xfrm>
            <a:prstGeom prst="roundRect">
              <a:avLst>
                <a:gd name="adj" fmla="val 14341"/>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Bookman Old Style" charset="0"/>
                  <a:ea typeface="Bookman Old Style" charset="0"/>
                  <a:cs typeface="Bookman Old Style" charset="0"/>
                </a:rPr>
                <a:t>Facebook SP</a:t>
              </a:r>
            </a:p>
          </p:txBody>
        </p:sp>
      </p:grpSp>
      <p:cxnSp>
        <p:nvCxnSpPr>
          <p:cNvPr id="78" name="Straight Arrow Connector 44">
            <a:extLst>
              <a:ext uri="{FF2B5EF4-FFF2-40B4-BE49-F238E27FC236}">
                <a16:creationId xmlns:a16="http://schemas.microsoft.com/office/drawing/2014/main" id="{C412F2DA-4175-43E6-B7B4-103255D84699}"/>
              </a:ext>
            </a:extLst>
          </p:cNvPr>
          <p:cNvCxnSpPr/>
          <p:nvPr/>
        </p:nvCxnSpPr>
        <p:spPr>
          <a:xfrm flipV="1">
            <a:off x="6755679" y="2261628"/>
            <a:ext cx="0" cy="863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45">
            <a:extLst>
              <a:ext uri="{FF2B5EF4-FFF2-40B4-BE49-F238E27FC236}">
                <a16:creationId xmlns:a16="http://schemas.microsoft.com/office/drawing/2014/main" id="{66E17809-03F6-489C-9B9C-812331BB287C}"/>
              </a:ext>
            </a:extLst>
          </p:cNvPr>
          <p:cNvSpPr txBox="1"/>
          <p:nvPr/>
        </p:nvSpPr>
        <p:spPr>
          <a:xfrm rot="5400000">
            <a:off x="5889532" y="2416626"/>
            <a:ext cx="1390269" cy="307777"/>
          </a:xfrm>
          <a:prstGeom prst="rect">
            <a:avLst/>
          </a:prstGeom>
          <a:noFill/>
        </p:spPr>
        <p:txBody>
          <a:bodyPr wrap="square" rtlCol="0">
            <a:spAutoFit/>
          </a:bodyPr>
          <a:lstStyle/>
          <a:p>
            <a:pPr algn="ctr"/>
            <a:r>
              <a:rPr lang="en-US" altLang="zh-CN" b="1" dirty="0" err="1">
                <a:solidFill>
                  <a:srgbClr val="FF0000"/>
                </a:solidFill>
              </a:rPr>
              <a:t>Auth</a:t>
            </a:r>
            <a:endParaRPr lang="en-US" altLang="zh-CN" b="1" dirty="0">
              <a:solidFill>
                <a:srgbClr val="FF0000"/>
              </a:solidFill>
            </a:endParaRPr>
          </a:p>
        </p:txBody>
      </p:sp>
      <p:grpSp>
        <p:nvGrpSpPr>
          <p:cNvPr id="80" name="Group 47">
            <a:extLst>
              <a:ext uri="{FF2B5EF4-FFF2-40B4-BE49-F238E27FC236}">
                <a16:creationId xmlns:a16="http://schemas.microsoft.com/office/drawing/2014/main" id="{F46CBA46-6D5E-4616-B299-C402C4C02F3C}"/>
              </a:ext>
            </a:extLst>
          </p:cNvPr>
          <p:cNvGrpSpPr/>
          <p:nvPr/>
        </p:nvGrpSpPr>
        <p:grpSpPr>
          <a:xfrm>
            <a:off x="9924820" y="3077683"/>
            <a:ext cx="1669785" cy="2206103"/>
            <a:chOff x="10275770" y="3197633"/>
            <a:chExt cx="1866520" cy="2400272"/>
          </a:xfrm>
        </p:grpSpPr>
        <p:pic>
          <p:nvPicPr>
            <p:cNvPr id="81" name="Picture 2" descr="Image result for instagram screenshot">
              <a:extLst>
                <a:ext uri="{FF2B5EF4-FFF2-40B4-BE49-F238E27FC236}">
                  <a16:creationId xmlns:a16="http://schemas.microsoft.com/office/drawing/2014/main" id="{728F00D7-7EB0-4399-8DDA-90B29538A3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86" y="3249295"/>
              <a:ext cx="1722888" cy="229694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11">
              <a:extLst>
                <a:ext uri="{FF2B5EF4-FFF2-40B4-BE49-F238E27FC236}">
                  <a16:creationId xmlns:a16="http://schemas.microsoft.com/office/drawing/2014/main" id="{E6E60563-76E7-445D-A3B3-C9A037AB7057}"/>
                </a:ext>
              </a:extLst>
            </p:cNvPr>
            <p:cNvSpPr/>
            <p:nvPr/>
          </p:nvSpPr>
          <p:spPr>
            <a:xfrm>
              <a:off x="10275770" y="3197633"/>
              <a:ext cx="1866520" cy="2400272"/>
            </a:xfrm>
            <a:prstGeom prst="roundRect">
              <a:avLst>
                <a:gd name="adj" fmla="val 6038"/>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grpSp>
      <p:sp>
        <p:nvSpPr>
          <p:cNvPr id="83" name="Rounded Rectangle 11">
            <a:extLst>
              <a:ext uri="{FF2B5EF4-FFF2-40B4-BE49-F238E27FC236}">
                <a16:creationId xmlns:a16="http://schemas.microsoft.com/office/drawing/2014/main" id="{F579A75C-AFC9-4550-A8D2-A8566CA3C5AF}"/>
              </a:ext>
            </a:extLst>
          </p:cNvPr>
          <p:cNvSpPr/>
          <p:nvPr/>
        </p:nvSpPr>
        <p:spPr>
          <a:xfrm>
            <a:off x="4171435" y="3179635"/>
            <a:ext cx="1619728" cy="2149589"/>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sp>
        <p:nvSpPr>
          <p:cNvPr id="84" name="Rounded Rectangle 11">
            <a:extLst>
              <a:ext uri="{FF2B5EF4-FFF2-40B4-BE49-F238E27FC236}">
                <a16:creationId xmlns:a16="http://schemas.microsoft.com/office/drawing/2014/main" id="{386D54DB-C327-44DB-A56B-EEA251AB0188}"/>
              </a:ext>
            </a:extLst>
          </p:cNvPr>
          <p:cNvSpPr/>
          <p:nvPr/>
        </p:nvSpPr>
        <p:spPr>
          <a:xfrm>
            <a:off x="8033209" y="3158435"/>
            <a:ext cx="1601454" cy="2202670"/>
          </a:xfrm>
          <a:prstGeom prst="roundRect">
            <a:avLst>
              <a:gd name="adj" fmla="val 603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a:p>
            <a:pPr algn="ctr"/>
            <a:endParaRPr lang="en-US" sz="1600" dirty="0">
              <a:solidFill>
                <a:schemeClr val="tx1"/>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Transparent</a:t>
            </a:r>
          </a:p>
          <a:p>
            <a:pPr algn="ctr"/>
            <a:endParaRPr lang="en-US" sz="1600" dirty="0">
              <a:solidFill>
                <a:srgbClr val="FF0000"/>
              </a:solidFill>
              <a:latin typeface="Bookman Old Style" charset="0"/>
              <a:ea typeface="Bookman Old Style" charset="0"/>
              <a:cs typeface="Bookman Old Style" charset="0"/>
            </a:endParaRPr>
          </a:p>
          <a:p>
            <a:pPr algn="ctr"/>
            <a:r>
              <a:rPr lang="en-US" sz="1600" dirty="0">
                <a:solidFill>
                  <a:srgbClr val="FF0000"/>
                </a:solidFill>
                <a:latin typeface="Bookman Old Style" charset="0"/>
                <a:ea typeface="Bookman Old Style" charset="0"/>
                <a:cs typeface="Bookman Old Style" charset="0"/>
              </a:rPr>
              <a:t>Activity</a:t>
            </a:r>
          </a:p>
          <a:p>
            <a:pPr algn="ctr"/>
            <a:endParaRPr lang="en-US" sz="1600" dirty="0">
              <a:solidFill>
                <a:schemeClr val="tx1"/>
              </a:solidFill>
              <a:latin typeface="Bookman Old Style" charset="0"/>
              <a:ea typeface="Bookman Old Style" charset="0"/>
              <a:cs typeface="Bookman Old Style" charset="0"/>
            </a:endParaRPr>
          </a:p>
        </p:txBody>
      </p:sp>
      <p:cxnSp>
        <p:nvCxnSpPr>
          <p:cNvPr id="85" name="Elbow Connector 24">
            <a:extLst>
              <a:ext uri="{FF2B5EF4-FFF2-40B4-BE49-F238E27FC236}">
                <a16:creationId xmlns:a16="http://schemas.microsoft.com/office/drawing/2014/main" id="{9814B860-BF6A-482C-9CC0-3B45681CD645}"/>
              </a:ext>
            </a:extLst>
          </p:cNvPr>
          <p:cNvCxnSpPr>
            <a:stCxn id="69" idx="3"/>
            <a:endCxn id="83" idx="0"/>
          </p:cNvCxnSpPr>
          <p:nvPr/>
        </p:nvCxnSpPr>
        <p:spPr>
          <a:xfrm flipV="1">
            <a:off x="1622864" y="3179635"/>
            <a:ext cx="3358435" cy="1456314"/>
          </a:xfrm>
          <a:prstGeom prst="bentConnector4">
            <a:avLst>
              <a:gd name="adj1" fmla="val 15032"/>
              <a:gd name="adj2" fmla="val 11722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Elbow Connector 24">
            <a:extLst>
              <a:ext uri="{FF2B5EF4-FFF2-40B4-BE49-F238E27FC236}">
                <a16:creationId xmlns:a16="http://schemas.microsoft.com/office/drawing/2014/main" id="{6ABBCFA4-EC57-4E3E-83C7-B2510BF6BBCC}"/>
              </a:ext>
            </a:extLst>
          </p:cNvPr>
          <p:cNvCxnSpPr/>
          <p:nvPr/>
        </p:nvCxnSpPr>
        <p:spPr>
          <a:xfrm flipV="1">
            <a:off x="1645465" y="3067558"/>
            <a:ext cx="9136849" cy="144007"/>
          </a:xfrm>
          <a:prstGeom prst="bentConnector4">
            <a:avLst>
              <a:gd name="adj1" fmla="val 6742"/>
              <a:gd name="adj2" fmla="val 363915"/>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2">
            <a:extLst>
              <a:ext uri="{FF2B5EF4-FFF2-40B4-BE49-F238E27FC236}">
                <a16:creationId xmlns:a16="http://schemas.microsoft.com/office/drawing/2014/main" id="{C533D58D-D9E3-463B-A79D-20EA4405B086}"/>
              </a:ext>
            </a:extLst>
          </p:cNvPr>
          <p:cNvCxnSpPr/>
          <p:nvPr/>
        </p:nvCxnSpPr>
        <p:spPr>
          <a:xfrm>
            <a:off x="5803717" y="4200526"/>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3">
            <a:extLst>
              <a:ext uri="{FF2B5EF4-FFF2-40B4-BE49-F238E27FC236}">
                <a16:creationId xmlns:a16="http://schemas.microsoft.com/office/drawing/2014/main" id="{2F064DA2-EBD8-4C2E-BEF5-5049F7295941}"/>
              </a:ext>
            </a:extLst>
          </p:cNvPr>
          <p:cNvCxnSpPr/>
          <p:nvPr/>
        </p:nvCxnSpPr>
        <p:spPr>
          <a:xfrm>
            <a:off x="7769146" y="418073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4">
            <a:extLst>
              <a:ext uri="{FF2B5EF4-FFF2-40B4-BE49-F238E27FC236}">
                <a16:creationId xmlns:a16="http://schemas.microsoft.com/office/drawing/2014/main" id="{0344F952-DA50-4247-A9F9-DC09E44607BF}"/>
              </a:ext>
            </a:extLst>
          </p:cNvPr>
          <p:cNvCxnSpPr/>
          <p:nvPr/>
        </p:nvCxnSpPr>
        <p:spPr>
          <a:xfrm>
            <a:off x="9648516" y="4223014"/>
            <a:ext cx="264063" cy="0"/>
          </a:xfrm>
          <a:prstGeom prst="straightConnector1">
            <a:avLst/>
          </a:prstGeom>
          <a:ln w="44450" cmpd="db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955305-00EE-4001-B113-AE31B9CBE440}"/>
              </a:ext>
            </a:extLst>
          </p:cNvPr>
          <p:cNvCxnSpPr/>
          <p:nvPr/>
        </p:nvCxnSpPr>
        <p:spPr>
          <a:xfrm>
            <a:off x="7300614" y="2303733"/>
            <a:ext cx="9225" cy="87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444A18B-22A2-408B-9A23-75D138276852}"/>
              </a:ext>
            </a:extLst>
          </p:cNvPr>
          <p:cNvSpPr txBox="1"/>
          <p:nvPr/>
        </p:nvSpPr>
        <p:spPr>
          <a:xfrm rot="5400000">
            <a:off x="6788279" y="2476143"/>
            <a:ext cx="1390269" cy="307777"/>
          </a:xfrm>
          <a:prstGeom prst="rect">
            <a:avLst/>
          </a:prstGeom>
          <a:noFill/>
        </p:spPr>
        <p:txBody>
          <a:bodyPr wrap="square" rtlCol="0">
            <a:spAutoFit/>
          </a:bodyPr>
          <a:lstStyle/>
          <a:p>
            <a:pPr algn="ctr"/>
            <a:r>
              <a:rPr lang="en-US" altLang="zh-CN" b="1" dirty="0">
                <a:solidFill>
                  <a:srgbClr val="FF0000"/>
                </a:solidFill>
              </a:rPr>
              <a:t>Token</a:t>
            </a:r>
          </a:p>
        </p:txBody>
      </p:sp>
      <p:sp>
        <p:nvSpPr>
          <p:cNvPr id="92" name="Rounded Rectangle 11">
            <a:extLst>
              <a:ext uri="{FF2B5EF4-FFF2-40B4-BE49-F238E27FC236}">
                <a16:creationId xmlns:a16="http://schemas.microsoft.com/office/drawing/2014/main" id="{44AD80AE-C28F-44B9-85A1-2B9AD9563A78}"/>
              </a:ext>
            </a:extLst>
          </p:cNvPr>
          <p:cNvSpPr/>
          <p:nvPr/>
        </p:nvSpPr>
        <p:spPr>
          <a:xfrm>
            <a:off x="2426361" y="4915299"/>
            <a:ext cx="1332000" cy="247575"/>
          </a:xfrm>
          <a:prstGeom prst="roundRect">
            <a:avLst>
              <a:gd name="adj" fmla="val 14341"/>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tx1"/>
              </a:solidFill>
              <a:latin typeface="Bookman Old Style" charset="0"/>
              <a:ea typeface="Bookman Old Style" charset="0"/>
              <a:cs typeface="Bookman Old Style" charset="0"/>
            </a:endParaRPr>
          </a:p>
        </p:txBody>
      </p:sp>
      <p:pic>
        <p:nvPicPr>
          <p:cNvPr id="93" name="Picture 97">
            <a:extLst>
              <a:ext uri="{FF2B5EF4-FFF2-40B4-BE49-F238E27FC236}">
                <a16:creationId xmlns:a16="http://schemas.microsoft.com/office/drawing/2014/main" id="{138E894F-FFBC-456F-838D-0E48E81D4808}"/>
              </a:ext>
            </a:extLst>
          </p:cNvPr>
          <p:cNvPicPr>
            <a:picLocks noChangeAspect="1"/>
          </p:cNvPicPr>
          <p:nvPr/>
        </p:nvPicPr>
        <p:blipFill>
          <a:blip r:embed="rId9"/>
          <a:stretch>
            <a:fillRect/>
          </a:stretch>
        </p:blipFill>
        <p:spPr>
          <a:xfrm>
            <a:off x="3538484" y="5019264"/>
            <a:ext cx="266372" cy="266372"/>
          </a:xfrm>
          <a:prstGeom prst="rect">
            <a:avLst/>
          </a:prstGeom>
          <a:solidFill>
            <a:schemeClr val="bg1"/>
          </a:solidFill>
        </p:spPr>
      </p:pic>
      <p:sp>
        <p:nvSpPr>
          <p:cNvPr id="94" name="Rounded Rectangle 11">
            <a:extLst>
              <a:ext uri="{FF2B5EF4-FFF2-40B4-BE49-F238E27FC236}">
                <a16:creationId xmlns:a16="http://schemas.microsoft.com/office/drawing/2014/main" id="{3C188E3A-A546-4C45-BD1C-301509C6B83B}"/>
              </a:ext>
            </a:extLst>
          </p:cNvPr>
          <p:cNvSpPr/>
          <p:nvPr/>
        </p:nvSpPr>
        <p:spPr>
          <a:xfrm>
            <a:off x="6180902" y="4388374"/>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dirty="0" err="1">
                <a:solidFill>
                  <a:schemeClr val="tx1"/>
                </a:solidFill>
                <a:latin typeface="Bookman Old Style" charset="0"/>
                <a:ea typeface="Bookman Old Style" charset="0"/>
                <a:cs typeface="Bookman Old Style" charset="0"/>
              </a:rPr>
              <a:t>ID@facebook</a:t>
            </a:r>
            <a:endParaRPr lang="en-US" sz="1200" dirty="0">
              <a:solidFill>
                <a:schemeClr val="tx1"/>
              </a:solidFill>
              <a:latin typeface="Bookman Old Style" charset="0"/>
              <a:ea typeface="Bookman Old Style" charset="0"/>
              <a:cs typeface="Bookman Old Style" charset="0"/>
            </a:endParaRPr>
          </a:p>
        </p:txBody>
      </p:sp>
      <p:sp>
        <p:nvSpPr>
          <p:cNvPr id="96" name="Rounded Rectangle 11">
            <a:extLst>
              <a:ext uri="{FF2B5EF4-FFF2-40B4-BE49-F238E27FC236}">
                <a16:creationId xmlns:a16="http://schemas.microsoft.com/office/drawing/2014/main" id="{B3352972-C60F-4CD0-AF55-DBE69BE366FA}"/>
              </a:ext>
            </a:extLst>
          </p:cNvPr>
          <p:cNvSpPr/>
          <p:nvPr/>
        </p:nvSpPr>
        <p:spPr>
          <a:xfrm>
            <a:off x="6190005" y="4738980"/>
            <a:ext cx="1332000" cy="247575"/>
          </a:xfrm>
          <a:prstGeom prst="roundRect">
            <a:avLst>
              <a:gd name="adj" fmla="val 14341"/>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a:solidFill>
                  <a:schemeClr val="tx1"/>
                </a:solidFill>
                <a:latin typeface="Bookman Old Style" charset="0"/>
                <a:ea typeface="Bookman Old Style" charset="0"/>
                <a:cs typeface="Bookman Old Style" charset="0"/>
              </a:rPr>
              <a:t>*********</a:t>
            </a:r>
            <a:endParaRPr lang="en-US" sz="1200" dirty="0">
              <a:solidFill>
                <a:schemeClr val="tx1"/>
              </a:solidFill>
              <a:latin typeface="Bookman Old Style" charset="0"/>
              <a:ea typeface="Bookman Old Style" charset="0"/>
              <a:cs typeface="Bookman Old Style" charset="0"/>
            </a:endParaRPr>
          </a:p>
        </p:txBody>
      </p:sp>
      <p:sp>
        <p:nvSpPr>
          <p:cNvPr id="97" name="Title 2">
            <a:extLst>
              <a:ext uri="{FF2B5EF4-FFF2-40B4-BE49-F238E27FC236}">
                <a16:creationId xmlns:a16="http://schemas.microsoft.com/office/drawing/2014/main" id="{185F8648-0791-45BE-B466-CFBEC9F5EE1F}"/>
              </a:ext>
            </a:extLst>
          </p:cNvPr>
          <p:cNvSpPr txBox="1">
            <a:spLocks/>
          </p:cNvSpPr>
          <p:nvPr/>
        </p:nvSpPr>
        <p:spPr>
          <a:xfrm>
            <a:off x="115442" y="78688"/>
            <a:ext cx="10341684" cy="1054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0070C0"/>
                </a:solidFill>
              </a:rPr>
              <a:t>Activity-in-the-middle</a:t>
            </a:r>
            <a:r>
              <a:rPr lang="en-US" altLang="zh-CN" dirty="0"/>
              <a:t> </a:t>
            </a:r>
            <a:r>
              <a:rPr lang="en-US" altLang="zh-CN" dirty="0">
                <a:solidFill>
                  <a:srgbClr val="0070C0"/>
                </a:solidFill>
              </a:rPr>
              <a:t>Attack</a:t>
            </a:r>
            <a:endParaRPr lang="en-US" altLang="zh-CN" dirty="0"/>
          </a:p>
        </p:txBody>
      </p:sp>
      <p:sp>
        <p:nvSpPr>
          <p:cNvPr id="2" name="矩形 1">
            <a:extLst>
              <a:ext uri="{FF2B5EF4-FFF2-40B4-BE49-F238E27FC236}">
                <a16:creationId xmlns:a16="http://schemas.microsoft.com/office/drawing/2014/main" id="{CA52A8E0-7871-482E-94AF-2837282EA21F}"/>
              </a:ext>
            </a:extLst>
          </p:cNvPr>
          <p:cNvSpPr/>
          <p:nvPr/>
        </p:nvSpPr>
        <p:spPr>
          <a:xfrm>
            <a:off x="3099074" y="6336989"/>
            <a:ext cx="5673348" cy="369332"/>
          </a:xfrm>
          <a:prstGeom prst="rect">
            <a:avLst/>
          </a:prstGeom>
        </p:spPr>
        <p:txBody>
          <a:bodyPr wrap="none">
            <a:spAutoFit/>
          </a:bodyPr>
          <a:lstStyle/>
          <a:p>
            <a:r>
              <a:rPr lang="en-US" dirty="0">
                <a:hlinkClick r:id="rId10"/>
              </a:rPr>
              <a:t>https://www.youtube.com/watch?v=mxlHzCjddnw</a:t>
            </a:r>
            <a:endParaRPr lang="en-US" dirty="0"/>
          </a:p>
        </p:txBody>
      </p:sp>
    </p:spTree>
    <p:extLst>
      <p:ext uri="{BB962C8B-B14F-4D97-AF65-F5344CB8AC3E}">
        <p14:creationId xmlns:p14="http://schemas.microsoft.com/office/powerpoint/2010/main" val="968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fade">
                                      <p:cBhvr>
                                        <p:cTn id="89" dur="500"/>
                                        <p:tgtEl>
                                          <p:spTgt spid="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
                                            <p:txEl>
                                              <p:pRg st="0" end="0"/>
                                            </p:txEl>
                                          </p:spTgt>
                                        </p:tgtEl>
                                        <p:attrNameLst>
                                          <p:attrName>style.visibility</p:attrName>
                                        </p:attrNameLst>
                                      </p:cBhvr>
                                      <p:to>
                                        <p:strVal val="visible"/>
                                      </p:to>
                                    </p:set>
                                    <p:animEffect transition="in" filter="fade">
                                      <p:cBhvr>
                                        <p:cTn id="13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9" grpId="0" animBg="1"/>
      <p:bldP spid="72" grpId="0" animBg="1"/>
      <p:bldP spid="74" grpId="0"/>
      <p:bldP spid="79" grpId="0"/>
      <p:bldP spid="83" grpId="0" animBg="1"/>
      <p:bldP spid="84" grpId="0" animBg="1"/>
      <p:bldP spid="91" grpId="0"/>
      <p:bldP spid="92"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D94103-142E-4C4D-8DF4-B5078767192E}"/>
              </a:ext>
            </a:extLst>
          </p:cNvPr>
          <p:cNvSpPr>
            <a:spLocks noGrp="1"/>
          </p:cNvSpPr>
          <p:nvPr>
            <p:ph type="dt" sz="half" idx="10"/>
          </p:nvPr>
        </p:nvSpPr>
        <p:spPr>
          <a:xfrm>
            <a:off x="480504" y="6431902"/>
            <a:ext cx="2844800" cy="365125"/>
          </a:xfrm>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6FA67F23-E5A7-4730-B5F8-23B8A030F6B2}"/>
              </a:ext>
            </a:extLst>
          </p:cNvPr>
          <p:cNvSpPr>
            <a:spLocks noGrp="1"/>
          </p:cNvSpPr>
          <p:nvPr>
            <p:ph type="sldNum" sz="quarter" idx="12"/>
          </p:nvPr>
        </p:nvSpPr>
        <p:spPr>
          <a:xfrm>
            <a:off x="8852352" y="6431902"/>
            <a:ext cx="1295695" cy="365125"/>
          </a:xfrm>
        </p:spPr>
        <p:txBody>
          <a:bodyPr/>
          <a:lstStyle/>
          <a:p>
            <a:fld id="{12633BAD-9368-460B-83A5-8FA1CBAFC089}" type="slidenum">
              <a:rPr lang="zh-CN" altLang="en-US" smtClean="0"/>
              <a:t>27</a:t>
            </a:fld>
            <a:endParaRPr lang="zh-CN" altLang="en-US"/>
          </a:p>
        </p:txBody>
      </p:sp>
      <p:sp>
        <p:nvSpPr>
          <p:cNvPr id="4" name="标题 3">
            <a:extLst>
              <a:ext uri="{FF2B5EF4-FFF2-40B4-BE49-F238E27FC236}">
                <a16:creationId xmlns:a16="http://schemas.microsoft.com/office/drawing/2014/main" id="{38CFB311-FA90-4C9E-A614-82CA7055B172}"/>
              </a:ext>
            </a:extLst>
          </p:cNvPr>
          <p:cNvSpPr>
            <a:spLocks noGrp="1"/>
          </p:cNvSpPr>
          <p:nvPr>
            <p:ph type="title"/>
          </p:nvPr>
        </p:nvSpPr>
        <p:spPr/>
        <p:txBody>
          <a:bodyPr/>
          <a:lstStyle/>
          <a:p>
            <a:r>
              <a:rPr lang="en-US" dirty="0"/>
              <a:t>Other Attack Cases</a:t>
            </a:r>
          </a:p>
        </p:txBody>
      </p:sp>
      <p:sp>
        <p:nvSpPr>
          <p:cNvPr id="8" name="文本占位符 3">
            <a:extLst>
              <a:ext uri="{FF2B5EF4-FFF2-40B4-BE49-F238E27FC236}">
                <a16:creationId xmlns:a16="http://schemas.microsoft.com/office/drawing/2014/main" id="{AC4BE48A-914D-4FF8-9139-51D9E58EA6CC}"/>
              </a:ext>
            </a:extLst>
          </p:cNvPr>
          <p:cNvSpPr txBox="1">
            <a:spLocks/>
          </p:cNvSpPr>
          <p:nvPr/>
        </p:nvSpPr>
        <p:spPr>
          <a:xfrm>
            <a:off x="673373" y="1196233"/>
            <a:ext cx="4829239"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Gallery Stealing</a:t>
            </a:r>
            <a:endParaRPr lang="en-US" altLang="zh-CN" sz="2800" dirty="0">
              <a:solidFill>
                <a:schemeClr val="tx1"/>
              </a:solidFill>
            </a:endParaRPr>
          </a:p>
        </p:txBody>
      </p:sp>
      <p:sp>
        <p:nvSpPr>
          <p:cNvPr id="9" name="文本占位符 4">
            <a:extLst>
              <a:ext uri="{FF2B5EF4-FFF2-40B4-BE49-F238E27FC236}">
                <a16:creationId xmlns:a16="http://schemas.microsoft.com/office/drawing/2014/main" id="{87079884-93D1-4513-8FCB-F78208B53DC3}"/>
              </a:ext>
            </a:extLst>
          </p:cNvPr>
          <p:cNvSpPr txBox="1">
            <a:spLocks/>
          </p:cNvSpPr>
          <p:nvPr/>
        </p:nvSpPr>
        <p:spPr>
          <a:xfrm>
            <a:off x="673366" y="2034922"/>
            <a:ext cx="5014466" cy="37339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Instagram’s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Instagram requests for </a:t>
            </a:r>
            <a:r>
              <a:rPr lang="en-US" altLang="zh-CN" sz="2400">
                <a:solidFill>
                  <a:schemeClr val="tx1"/>
                </a:solidFill>
                <a:latin typeface="Courier New" charset="0"/>
                <a:ea typeface="Courier New" charset="0"/>
                <a:cs typeface="Courier New" charset="0"/>
              </a:rPr>
              <a:t>READ_EXTERNAL_STORAGE</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injects permission request making the process less suspicious.</a:t>
            </a:r>
            <a:endParaRPr lang="zh-CN" altLang="en-US" dirty="0">
              <a:solidFill>
                <a:schemeClr val="tx1"/>
              </a:solidFill>
              <a:latin typeface="Cambria" charset="0"/>
              <a:ea typeface="Cambria" charset="0"/>
              <a:cs typeface="Cambria" charset="0"/>
            </a:endParaRPr>
          </a:p>
        </p:txBody>
      </p:sp>
      <p:sp>
        <p:nvSpPr>
          <p:cNvPr id="10" name="文本占位符 5">
            <a:extLst>
              <a:ext uri="{FF2B5EF4-FFF2-40B4-BE49-F238E27FC236}">
                <a16:creationId xmlns:a16="http://schemas.microsoft.com/office/drawing/2014/main" id="{73D075BF-992D-429F-BAC8-18551ADBE0C4}"/>
              </a:ext>
            </a:extLst>
          </p:cNvPr>
          <p:cNvSpPr txBox="1">
            <a:spLocks/>
          </p:cNvSpPr>
          <p:nvPr/>
        </p:nvSpPr>
        <p:spPr>
          <a:xfrm>
            <a:off x="6136559" y="1196233"/>
            <a:ext cx="4884953" cy="658368"/>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altLang="zh-CN" sz="2800">
                <a:solidFill>
                  <a:schemeClr val="tx1"/>
                </a:solidFill>
              </a:rPr>
              <a:t>Screen Shot Capturing</a:t>
            </a:r>
            <a:endParaRPr lang="en-US" altLang="zh-CN" sz="2800" dirty="0">
              <a:solidFill>
                <a:schemeClr val="tx1"/>
              </a:solidFill>
            </a:endParaRPr>
          </a:p>
        </p:txBody>
      </p:sp>
      <p:sp>
        <p:nvSpPr>
          <p:cNvPr id="11" name="文本占位符 6">
            <a:extLst>
              <a:ext uri="{FF2B5EF4-FFF2-40B4-BE49-F238E27FC236}">
                <a16:creationId xmlns:a16="http://schemas.microsoft.com/office/drawing/2014/main" id="{673C1BED-BB8D-4DCD-BC0B-1732C40BE3A9}"/>
              </a:ext>
            </a:extLst>
          </p:cNvPr>
          <p:cNvSpPr txBox="1">
            <a:spLocks/>
          </p:cNvSpPr>
          <p:nvPr/>
        </p:nvSpPr>
        <p:spPr>
          <a:xfrm>
            <a:off x="6136556" y="2031695"/>
            <a:ext cx="4878499" cy="3737131"/>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resides in Facebook’s Task</a:t>
            </a:r>
          </a:p>
          <a:p>
            <a:pPr marL="754395" lvl="1" indent="-342900">
              <a:buFont typeface="Arial" panose="020B0604020202020204" pitchFamily="34" charset="0"/>
              <a:buChar char="•"/>
            </a:pPr>
            <a:r>
              <a:rPr lang="en-US" altLang="zh-CN" sz="2400">
                <a:solidFill>
                  <a:schemeClr val="tx1"/>
                </a:solidFill>
                <a:latin typeface="Cambria" charset="0"/>
                <a:ea typeface="Cambria" charset="0"/>
                <a:cs typeface="Cambria" charset="0"/>
              </a:rPr>
              <a:t>Monitors if User in LoginActivity</a:t>
            </a:r>
          </a:p>
          <a:p>
            <a:pPr marL="342900" indent="-342900">
              <a:buFont typeface="Arial" panose="020B0604020202020204" pitchFamily="34" charset="0"/>
              <a:buChar char="•"/>
            </a:pPr>
            <a:r>
              <a:rPr lang="en-US" altLang="zh-CN">
                <a:solidFill>
                  <a:schemeClr val="tx1"/>
                </a:solidFill>
                <a:latin typeface="Cambria" charset="0"/>
                <a:ea typeface="Cambria" charset="0"/>
                <a:cs typeface="Cambria" charset="0"/>
              </a:rPr>
              <a:t>Malicious app continuously take screenshots to steal user’s Facebook username and password</a:t>
            </a:r>
            <a:endParaRPr lang="zh-CN" altLang="en-US" dirty="0">
              <a:solidFill>
                <a:schemeClr val="tx1"/>
              </a:solidFill>
              <a:latin typeface="Cambria" charset="0"/>
              <a:ea typeface="Cambria" charset="0"/>
              <a:cs typeface="Cambria" charset="0"/>
            </a:endParaRPr>
          </a:p>
        </p:txBody>
      </p:sp>
      <p:sp>
        <p:nvSpPr>
          <p:cNvPr id="5" name="矩形 4">
            <a:extLst>
              <a:ext uri="{FF2B5EF4-FFF2-40B4-BE49-F238E27FC236}">
                <a16:creationId xmlns:a16="http://schemas.microsoft.com/office/drawing/2014/main" id="{1E540DB2-6E25-4C50-A6CE-839A9E5E3DD0}"/>
              </a:ext>
            </a:extLst>
          </p:cNvPr>
          <p:cNvSpPr/>
          <p:nvPr/>
        </p:nvSpPr>
        <p:spPr>
          <a:xfrm>
            <a:off x="325857" y="5478819"/>
            <a:ext cx="5524269" cy="369332"/>
          </a:xfrm>
          <a:prstGeom prst="rect">
            <a:avLst/>
          </a:prstGeom>
        </p:spPr>
        <p:txBody>
          <a:bodyPr wrap="none">
            <a:spAutoFit/>
          </a:bodyPr>
          <a:lstStyle/>
          <a:p>
            <a:r>
              <a:rPr lang="en-US" dirty="0">
                <a:hlinkClick r:id="rId2"/>
              </a:rPr>
              <a:t>https://www.youtube.com/watch?v=r6KT9JrkIGw</a:t>
            </a:r>
            <a:endParaRPr lang="en-US" dirty="0"/>
          </a:p>
        </p:txBody>
      </p:sp>
      <p:sp>
        <p:nvSpPr>
          <p:cNvPr id="6" name="矩形 5">
            <a:extLst>
              <a:ext uri="{FF2B5EF4-FFF2-40B4-BE49-F238E27FC236}">
                <a16:creationId xmlns:a16="http://schemas.microsoft.com/office/drawing/2014/main" id="{E0FA3F86-5775-4B5A-BF47-226DEDC035F7}"/>
              </a:ext>
            </a:extLst>
          </p:cNvPr>
          <p:cNvSpPr/>
          <p:nvPr/>
        </p:nvSpPr>
        <p:spPr>
          <a:xfrm>
            <a:off x="5891773" y="5478819"/>
            <a:ext cx="5626861" cy="369332"/>
          </a:xfrm>
          <a:prstGeom prst="rect">
            <a:avLst/>
          </a:prstGeom>
        </p:spPr>
        <p:txBody>
          <a:bodyPr wrap="none">
            <a:spAutoFit/>
          </a:bodyPr>
          <a:lstStyle/>
          <a:p>
            <a:r>
              <a:rPr lang="en-US" dirty="0">
                <a:hlinkClick r:id="rId3"/>
              </a:rPr>
              <a:t>https://www.youtube.com/watch?v=h6OZgPhlNJY</a:t>
            </a:r>
            <a:endParaRPr lang="en-US" dirty="0"/>
          </a:p>
        </p:txBody>
      </p:sp>
    </p:spTree>
    <p:extLst>
      <p:ext uri="{BB962C8B-B14F-4D97-AF65-F5344CB8AC3E}">
        <p14:creationId xmlns:p14="http://schemas.microsoft.com/office/powerpoint/2010/main" val="42782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518BA9-E0E5-49FA-8EEB-EE9F0EF0096E}"/>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36472EE4-F07B-480A-85FD-30F187B45C27}"/>
              </a:ext>
            </a:extLst>
          </p:cNvPr>
          <p:cNvSpPr>
            <a:spLocks noGrp="1"/>
          </p:cNvSpPr>
          <p:nvPr>
            <p:ph type="sldNum" sz="quarter" idx="12"/>
          </p:nvPr>
        </p:nvSpPr>
        <p:spPr/>
        <p:txBody>
          <a:bodyPr/>
          <a:lstStyle/>
          <a:p>
            <a:fld id="{12633BAD-9368-460B-83A5-8FA1CBAFC089}" type="slidenum">
              <a:rPr lang="zh-CN" altLang="en-US" smtClean="0"/>
              <a:t>28</a:t>
            </a:fld>
            <a:endParaRPr lang="zh-CN" altLang="en-US"/>
          </a:p>
        </p:txBody>
      </p:sp>
      <p:sp>
        <p:nvSpPr>
          <p:cNvPr id="4" name="标题 3">
            <a:extLst>
              <a:ext uri="{FF2B5EF4-FFF2-40B4-BE49-F238E27FC236}">
                <a16:creationId xmlns:a16="http://schemas.microsoft.com/office/drawing/2014/main" id="{5C5E9843-70A5-4423-9480-6D3EE2B583D1}"/>
              </a:ext>
            </a:extLst>
          </p:cNvPr>
          <p:cNvSpPr>
            <a:spLocks noGrp="1"/>
          </p:cNvSpPr>
          <p:nvPr>
            <p:ph type="title"/>
          </p:nvPr>
        </p:nvSpPr>
        <p:spPr/>
        <p:txBody>
          <a:bodyPr/>
          <a:lstStyle/>
          <a:p>
            <a:r>
              <a:rPr lang="en-US" dirty="0"/>
              <a:t>M4: Task Interference Checking</a:t>
            </a:r>
          </a:p>
        </p:txBody>
      </p:sp>
      <p:sp>
        <p:nvSpPr>
          <p:cNvPr id="5" name="内容占位符 4">
            <a:extLst>
              <a:ext uri="{FF2B5EF4-FFF2-40B4-BE49-F238E27FC236}">
                <a16:creationId xmlns:a16="http://schemas.microsoft.com/office/drawing/2014/main" id="{5186B14A-F517-4A3C-8719-AA3644A9BA5D}"/>
              </a:ext>
            </a:extLst>
          </p:cNvPr>
          <p:cNvSpPr>
            <a:spLocks noGrp="1"/>
          </p:cNvSpPr>
          <p:nvPr>
            <p:ph sz="quarter" idx="13"/>
          </p:nvPr>
        </p:nvSpPr>
        <p:spPr>
          <a:xfrm>
            <a:off x="204487" y="952225"/>
            <a:ext cx="11783026" cy="4987876"/>
          </a:xfrm>
        </p:spPr>
        <p:txBody>
          <a:bodyPr/>
          <a:lstStyle/>
          <a:p>
            <a:pPr marL="342900" indent="-342900">
              <a:buFont typeface="Arial" panose="020B0604020202020204" pitchFamily="34" charset="0"/>
              <a:buChar char="•"/>
            </a:pPr>
            <a:r>
              <a:rPr lang="en-US" altLang="zh-CN" sz="3200" dirty="0"/>
              <a:t>Our goal is to alarm user for potential task violation before an app is installed.</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a:t>With the knowledge our task interference table, for</a:t>
            </a:r>
            <a:r>
              <a:rPr lang="zh-CN" altLang="en-US" sz="3200" dirty="0"/>
              <a:t> </a:t>
            </a:r>
            <a:r>
              <a:rPr lang="en-US" altLang="zh-CN" sz="3200" dirty="0"/>
              <a:t>an new incoming app, we check the App task setting,</a:t>
            </a:r>
          </a:p>
          <a:p>
            <a:endParaRPr lang="en-US" dirty="0"/>
          </a:p>
        </p:txBody>
      </p:sp>
    </p:spTree>
    <p:extLst>
      <p:ext uri="{BB962C8B-B14F-4D97-AF65-F5344CB8AC3E}">
        <p14:creationId xmlns:p14="http://schemas.microsoft.com/office/powerpoint/2010/main" val="8489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1155E1-AD3F-4589-B94E-4E2DCCBC3187}"/>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04EEF563-B47B-42E6-A550-CF978A99893C}"/>
              </a:ext>
            </a:extLst>
          </p:cNvPr>
          <p:cNvSpPr>
            <a:spLocks noGrp="1"/>
          </p:cNvSpPr>
          <p:nvPr>
            <p:ph type="sldNum" sz="quarter" idx="12"/>
          </p:nvPr>
        </p:nvSpPr>
        <p:spPr/>
        <p:txBody>
          <a:bodyPr/>
          <a:lstStyle/>
          <a:p>
            <a:fld id="{12633BAD-9368-460B-83A5-8FA1CBAFC089}" type="slidenum">
              <a:rPr lang="zh-CN" altLang="en-US" smtClean="0"/>
              <a:t>29</a:t>
            </a:fld>
            <a:endParaRPr lang="zh-CN" altLang="en-US"/>
          </a:p>
        </p:txBody>
      </p:sp>
      <p:sp>
        <p:nvSpPr>
          <p:cNvPr id="6" name="Rounded Rectangle 4">
            <a:extLst>
              <a:ext uri="{FF2B5EF4-FFF2-40B4-BE49-F238E27FC236}">
                <a16:creationId xmlns:a16="http://schemas.microsoft.com/office/drawing/2014/main" id="{5D519EF9-186C-4B50-B4DB-237A0AE8326C}"/>
              </a:ext>
            </a:extLst>
          </p:cNvPr>
          <p:cNvSpPr/>
          <p:nvPr/>
        </p:nvSpPr>
        <p:spPr>
          <a:xfrm>
            <a:off x="2870684" y="1511842"/>
            <a:ext cx="6049102" cy="3184599"/>
          </a:xfrm>
          <a:prstGeom prst="roundRect">
            <a:avLst>
              <a:gd name="adj" fmla="val 1062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ookman Old Style" charset="0"/>
              <a:ea typeface="Bookman Old Style" charset="0"/>
              <a:cs typeface="Bookman Old Style" charset="0"/>
            </a:endParaRPr>
          </a:p>
        </p:txBody>
      </p:sp>
      <p:pic>
        <p:nvPicPr>
          <p:cNvPr id="7" name="Picture 5">
            <a:extLst>
              <a:ext uri="{FF2B5EF4-FFF2-40B4-BE49-F238E27FC236}">
                <a16:creationId xmlns:a16="http://schemas.microsoft.com/office/drawing/2014/main" id="{B86EA8AF-DD28-4A9F-A769-1846F2F19EA8}"/>
              </a:ext>
            </a:extLst>
          </p:cNvPr>
          <p:cNvPicPr>
            <a:picLocks noChangeAspect="1"/>
          </p:cNvPicPr>
          <p:nvPr/>
        </p:nvPicPr>
        <p:blipFill>
          <a:blip r:embed="rId2"/>
          <a:stretch>
            <a:fillRect/>
          </a:stretch>
        </p:blipFill>
        <p:spPr>
          <a:xfrm>
            <a:off x="6522449" y="1420885"/>
            <a:ext cx="1089439" cy="1110233"/>
          </a:xfrm>
          <a:prstGeom prst="rect">
            <a:avLst/>
          </a:prstGeom>
        </p:spPr>
      </p:pic>
      <p:cxnSp>
        <p:nvCxnSpPr>
          <p:cNvPr id="8" name="Straight Arrow Connector 6">
            <a:extLst>
              <a:ext uri="{FF2B5EF4-FFF2-40B4-BE49-F238E27FC236}">
                <a16:creationId xmlns:a16="http://schemas.microsoft.com/office/drawing/2014/main" id="{177C972E-EAD5-4DEF-9E7C-A9DEF675BFA3}"/>
              </a:ext>
            </a:extLst>
          </p:cNvPr>
          <p:cNvCxnSpPr>
            <a:stCxn id="10" idx="3"/>
          </p:cNvCxnSpPr>
          <p:nvPr/>
        </p:nvCxnSpPr>
        <p:spPr>
          <a:xfrm flipV="1">
            <a:off x="2111635" y="2639232"/>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2">
            <a:extLst>
              <a:ext uri="{FF2B5EF4-FFF2-40B4-BE49-F238E27FC236}">
                <a16:creationId xmlns:a16="http://schemas.microsoft.com/office/drawing/2014/main" id="{787F59D6-FCDA-43DE-8F37-5D8AADA9B557}"/>
              </a:ext>
            </a:extLst>
          </p:cNvPr>
          <p:cNvSpPr/>
          <p:nvPr/>
        </p:nvSpPr>
        <p:spPr>
          <a:xfrm>
            <a:off x="1358641" y="2350808"/>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2</a:t>
            </a:r>
            <a:endParaRPr lang="en-US" sz="1600" dirty="0">
              <a:solidFill>
                <a:schemeClr val="tx1"/>
              </a:solidFill>
              <a:latin typeface="Bookman Old Style" charset="0"/>
              <a:ea typeface="Bookman Old Style" charset="0"/>
              <a:cs typeface="Bookman Old Style" charset="0"/>
            </a:endParaRPr>
          </a:p>
        </p:txBody>
      </p:sp>
      <p:cxnSp>
        <p:nvCxnSpPr>
          <p:cNvPr id="10" name="Straight Arrow Connector 7">
            <a:extLst>
              <a:ext uri="{FF2B5EF4-FFF2-40B4-BE49-F238E27FC236}">
                <a16:creationId xmlns:a16="http://schemas.microsoft.com/office/drawing/2014/main" id="{63D8AC03-21E8-4495-AFDB-AB44A215E1BB}"/>
              </a:ext>
            </a:extLst>
          </p:cNvPr>
          <p:cNvCxnSpPr/>
          <p:nvPr/>
        </p:nvCxnSpPr>
        <p:spPr>
          <a:xfrm flipV="1">
            <a:off x="2111635" y="1986874"/>
            <a:ext cx="772043"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8">
            <a:extLst>
              <a:ext uri="{FF2B5EF4-FFF2-40B4-BE49-F238E27FC236}">
                <a16:creationId xmlns:a16="http://schemas.microsoft.com/office/drawing/2014/main" id="{A0C8E072-94DB-4037-B255-3361F5870350}"/>
              </a:ext>
            </a:extLst>
          </p:cNvPr>
          <p:cNvSpPr/>
          <p:nvPr/>
        </p:nvSpPr>
        <p:spPr>
          <a:xfrm>
            <a:off x="9610001" y="2908082"/>
            <a:ext cx="1396536" cy="338554"/>
          </a:xfrm>
          <a:prstGeom prst="rect">
            <a:avLst/>
          </a:prstGeom>
        </p:spPr>
        <p:txBody>
          <a:bodyPr wrap="none" anchor="ctr">
            <a:spAutoFit/>
          </a:bodyPr>
          <a:lstStyle/>
          <a:p>
            <a:pPr algn="ctr"/>
            <a:r>
              <a:rPr lang="en-US" altLang="zh-CN" sz="1600" dirty="0">
                <a:latin typeface="Bookman Old Style" charset="0"/>
                <a:ea typeface="Bookman Old Style" charset="0"/>
                <a:cs typeface="Bookman Old Style" charset="0"/>
              </a:rPr>
              <a:t>Suspicious?</a:t>
            </a:r>
            <a:endParaRPr lang="en-US" sz="1600" dirty="0">
              <a:latin typeface="Bookman Old Style" charset="0"/>
              <a:ea typeface="Bookman Old Style" charset="0"/>
              <a:cs typeface="Bookman Old Style" charset="0"/>
            </a:endParaRPr>
          </a:p>
        </p:txBody>
      </p:sp>
      <p:sp>
        <p:nvSpPr>
          <p:cNvPr id="12" name="Oval 9">
            <a:extLst>
              <a:ext uri="{FF2B5EF4-FFF2-40B4-BE49-F238E27FC236}">
                <a16:creationId xmlns:a16="http://schemas.microsoft.com/office/drawing/2014/main" id="{E04F31CF-CDEC-4333-9E3A-50A5CC3913FC}"/>
              </a:ext>
            </a:extLst>
          </p:cNvPr>
          <p:cNvSpPr/>
          <p:nvPr/>
        </p:nvSpPr>
        <p:spPr>
          <a:xfrm>
            <a:off x="9379336" y="2694530"/>
            <a:ext cx="2002643" cy="8192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7D0C6BA-67FC-48B6-8A84-9FD4652E87F8}"/>
              </a:ext>
            </a:extLst>
          </p:cNvPr>
          <p:cNvSpPr/>
          <p:nvPr/>
        </p:nvSpPr>
        <p:spPr>
          <a:xfrm>
            <a:off x="5188294" y="1657878"/>
            <a:ext cx="1133645" cy="523220"/>
          </a:xfrm>
          <a:prstGeom prst="rect">
            <a:avLst/>
          </a:prstGeom>
        </p:spPr>
        <p:txBody>
          <a:bodyPr wrap="none">
            <a:spAutoFit/>
          </a:bodyPr>
          <a:lstStyle/>
          <a:p>
            <a:pPr algn="ctr"/>
            <a:r>
              <a:rPr lang="en-US" altLang="zh-CN" sz="2800" b="1" dirty="0">
                <a:solidFill>
                  <a:srgbClr val="C00000"/>
                </a:solidFill>
                <a:latin typeface="Bookman Old Style" charset="0"/>
                <a:ea typeface="Bookman Old Style" charset="0"/>
                <a:cs typeface="Bookman Old Style" charset="0"/>
              </a:rPr>
              <a:t>TICK</a:t>
            </a:r>
            <a:endParaRPr lang="en-US" sz="2800" b="1" dirty="0">
              <a:solidFill>
                <a:srgbClr val="C00000"/>
              </a:solidFill>
              <a:latin typeface="Bookman Old Style" charset="0"/>
              <a:ea typeface="Bookman Old Style" charset="0"/>
              <a:cs typeface="Bookman Old Style" charset="0"/>
            </a:endParaRPr>
          </a:p>
        </p:txBody>
      </p:sp>
      <p:sp>
        <p:nvSpPr>
          <p:cNvPr id="14" name="Rectangle 12">
            <a:extLst>
              <a:ext uri="{FF2B5EF4-FFF2-40B4-BE49-F238E27FC236}">
                <a16:creationId xmlns:a16="http://schemas.microsoft.com/office/drawing/2014/main" id="{5BA3CE6C-AF1A-4BD7-B736-4E314593B8D8}"/>
              </a:ext>
            </a:extLst>
          </p:cNvPr>
          <p:cNvSpPr/>
          <p:nvPr/>
        </p:nvSpPr>
        <p:spPr>
          <a:xfrm>
            <a:off x="3060498" y="2518241"/>
            <a:ext cx="2494109" cy="338554"/>
          </a:xfrm>
          <a:prstGeom prst="rect">
            <a:avLst/>
          </a:prstGeom>
          <a:ln w="19050">
            <a:solidFill>
              <a:schemeClr val="tx1"/>
            </a:solidFill>
          </a:ln>
        </p:spPr>
        <p:txBody>
          <a:bodyPr wrap="square" anchor="ctr">
            <a:spAutoFit/>
          </a:bodyPr>
          <a:lstStyle/>
          <a:p>
            <a:r>
              <a:rPr lang="en-US" altLang="zh-CN" sz="1600" dirty="0">
                <a:latin typeface="Bookman Old Style" charset="0"/>
                <a:ea typeface="Bookman Old Style" charset="0"/>
                <a:cs typeface="Bookman Old Style" charset="0"/>
              </a:rPr>
              <a:t>1.Pre-processing</a:t>
            </a:r>
            <a:endParaRPr lang="en-US" sz="1600" dirty="0">
              <a:latin typeface="Bookman Old Style" charset="0"/>
              <a:ea typeface="Bookman Old Style" charset="0"/>
              <a:cs typeface="Bookman Old Style" charset="0"/>
            </a:endParaRPr>
          </a:p>
        </p:txBody>
      </p:sp>
      <p:cxnSp>
        <p:nvCxnSpPr>
          <p:cNvPr id="15" name="Straight Arrow Connector 16">
            <a:extLst>
              <a:ext uri="{FF2B5EF4-FFF2-40B4-BE49-F238E27FC236}">
                <a16:creationId xmlns:a16="http://schemas.microsoft.com/office/drawing/2014/main" id="{5B78538C-1151-45C5-888B-C02D825F0B33}"/>
              </a:ext>
            </a:extLst>
          </p:cNvPr>
          <p:cNvCxnSpPr/>
          <p:nvPr/>
        </p:nvCxnSpPr>
        <p:spPr>
          <a:xfrm flipV="1">
            <a:off x="2098640" y="4297568"/>
            <a:ext cx="772042" cy="99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D08A72E-8D80-4AF2-BF18-7ACA18332806}"/>
              </a:ext>
            </a:extLst>
          </p:cNvPr>
          <p:cNvSpPr/>
          <p:nvPr/>
        </p:nvSpPr>
        <p:spPr>
          <a:xfrm>
            <a:off x="1361667" y="400914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i</a:t>
            </a:r>
            <a:endParaRPr lang="en-US" sz="1600" dirty="0">
              <a:solidFill>
                <a:schemeClr val="tx1"/>
              </a:solidFill>
              <a:latin typeface="Bookman Old Style" charset="0"/>
              <a:ea typeface="Bookman Old Style" charset="0"/>
              <a:cs typeface="Bookman Old Style" charset="0"/>
            </a:endParaRPr>
          </a:p>
        </p:txBody>
      </p:sp>
      <p:sp>
        <p:nvSpPr>
          <p:cNvPr id="17" name="Rectangle 17">
            <a:extLst>
              <a:ext uri="{FF2B5EF4-FFF2-40B4-BE49-F238E27FC236}">
                <a16:creationId xmlns:a16="http://schemas.microsoft.com/office/drawing/2014/main" id="{A0E0F79E-572B-49EC-8F9E-E22175779106}"/>
              </a:ext>
            </a:extLst>
          </p:cNvPr>
          <p:cNvSpPr/>
          <p:nvPr/>
        </p:nvSpPr>
        <p:spPr>
          <a:xfrm rot="16200000">
            <a:off x="2036167" y="3264766"/>
            <a:ext cx="752245" cy="427088"/>
          </a:xfrm>
          <a:prstGeom prst="rect">
            <a:avLst/>
          </a:prstGeom>
        </p:spPr>
        <p:txBody>
          <a:bodyPr wrap="square">
            <a:spAutoFit/>
          </a:bodyPr>
          <a:lstStyle/>
          <a:p>
            <a:pPr algn="ctr"/>
            <a:r>
              <a:rPr lang="en-US" altLang="zh-CN" sz="1600" b="1">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18" name="Rectangle 18">
            <a:extLst>
              <a:ext uri="{FF2B5EF4-FFF2-40B4-BE49-F238E27FC236}">
                <a16:creationId xmlns:a16="http://schemas.microsoft.com/office/drawing/2014/main" id="{7ED7C86B-E9DA-4500-9DB0-3673B041E7E5}"/>
              </a:ext>
            </a:extLst>
          </p:cNvPr>
          <p:cNvSpPr/>
          <p:nvPr/>
        </p:nvSpPr>
        <p:spPr>
          <a:xfrm>
            <a:off x="5755117" y="2531118"/>
            <a:ext cx="2932545" cy="338554"/>
          </a:xfrm>
          <a:prstGeom prst="rect">
            <a:avLst/>
          </a:prstGeom>
          <a:ln w="19050">
            <a:solidFill>
              <a:schemeClr val="tx1"/>
            </a:solidFill>
          </a:ln>
        </p:spPr>
        <p:txBody>
          <a:bodyPr wrap="square" anchor="ctr">
            <a:spAutoFit/>
          </a:bodyPr>
          <a:lstStyle/>
          <a:p>
            <a:pPr algn="ctr"/>
            <a:r>
              <a:rPr lang="en-US" sz="1600" dirty="0">
                <a:latin typeface="Bookman Old Style" charset="0"/>
                <a:ea typeface="Bookman Old Style" charset="0"/>
                <a:cs typeface="Bookman Old Style" charset="0"/>
              </a:rPr>
              <a:t>2.Interference checking</a:t>
            </a:r>
          </a:p>
        </p:txBody>
      </p:sp>
      <p:sp>
        <p:nvSpPr>
          <p:cNvPr id="19" name="TextBox 21">
            <a:extLst>
              <a:ext uri="{FF2B5EF4-FFF2-40B4-BE49-F238E27FC236}">
                <a16:creationId xmlns:a16="http://schemas.microsoft.com/office/drawing/2014/main" id="{A1C31663-4595-4BA2-85B6-107B4B85CBEB}"/>
              </a:ext>
            </a:extLst>
          </p:cNvPr>
          <p:cNvSpPr txBox="1"/>
          <p:nvPr/>
        </p:nvSpPr>
        <p:spPr>
          <a:xfrm>
            <a:off x="5776287" y="3200686"/>
            <a:ext cx="2339087" cy="307777"/>
          </a:xfrm>
          <a:prstGeom prst="rect">
            <a:avLst/>
          </a:prstGeom>
          <a:noFill/>
        </p:spPr>
        <p:txBody>
          <a:bodyPr wrap="square" rtlCol="0" anchor="ctr">
            <a:spAutoFit/>
          </a:bodyPr>
          <a:lstStyle/>
          <a:p>
            <a:pPr algn="ctr"/>
            <a:r>
              <a:rPr lang="en-US" sz="1400" dirty="0">
                <a:latin typeface="Bookman Old Style" charset="0"/>
                <a:ea typeface="Bookman Old Style" charset="0"/>
                <a:cs typeface="Bookman Old Style" charset="0"/>
              </a:rPr>
              <a:t>Task Interference Table</a:t>
            </a:r>
          </a:p>
        </p:txBody>
      </p:sp>
      <p:pic>
        <p:nvPicPr>
          <p:cNvPr id="20" name="Picture 22">
            <a:extLst>
              <a:ext uri="{FF2B5EF4-FFF2-40B4-BE49-F238E27FC236}">
                <a16:creationId xmlns:a16="http://schemas.microsoft.com/office/drawing/2014/main" id="{069A9BE0-A81A-49D1-A23C-573139C69E51}"/>
              </a:ext>
            </a:extLst>
          </p:cNvPr>
          <p:cNvPicPr>
            <a:picLocks noChangeAspect="1"/>
          </p:cNvPicPr>
          <p:nvPr/>
        </p:nvPicPr>
        <p:blipFill>
          <a:blip r:embed="rId3"/>
          <a:stretch>
            <a:fillRect/>
          </a:stretch>
        </p:blipFill>
        <p:spPr>
          <a:xfrm>
            <a:off x="5799456" y="3575574"/>
            <a:ext cx="2888206" cy="853885"/>
          </a:xfrm>
          <a:prstGeom prst="rect">
            <a:avLst/>
          </a:prstGeom>
        </p:spPr>
      </p:pic>
      <p:cxnSp>
        <p:nvCxnSpPr>
          <p:cNvPr id="21" name="Straight Arrow Connector 27">
            <a:extLst>
              <a:ext uri="{FF2B5EF4-FFF2-40B4-BE49-F238E27FC236}">
                <a16:creationId xmlns:a16="http://schemas.microsoft.com/office/drawing/2014/main" id="{1B3CCEE2-185F-4A38-9719-D55DED38F9AE}"/>
              </a:ext>
            </a:extLst>
          </p:cNvPr>
          <p:cNvCxnSpPr>
            <a:cxnSpLocks/>
            <a:stCxn id="8" idx="3"/>
            <a:endCxn id="14" idx="2"/>
          </p:cNvCxnSpPr>
          <p:nvPr/>
        </p:nvCxnSpPr>
        <p:spPr>
          <a:xfrm flipV="1">
            <a:off x="8919786" y="3104141"/>
            <a:ext cx="459550"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8">
            <a:extLst>
              <a:ext uri="{FF2B5EF4-FFF2-40B4-BE49-F238E27FC236}">
                <a16:creationId xmlns:a16="http://schemas.microsoft.com/office/drawing/2014/main" id="{CCC778D0-739F-4F5A-98DC-F2A8DFD0781B}"/>
              </a:ext>
            </a:extLst>
          </p:cNvPr>
          <p:cNvSpPr/>
          <p:nvPr/>
        </p:nvSpPr>
        <p:spPr>
          <a:xfrm>
            <a:off x="2749495" y="3213622"/>
            <a:ext cx="2839096" cy="264688"/>
          </a:xfrm>
          <a:prstGeom prst="rect">
            <a:avLst/>
          </a:prstGeom>
        </p:spPr>
        <p:txBody>
          <a:bodyPr wrap="square" anchor="ctr">
            <a:spAutoFit/>
          </a:bodyPr>
          <a:lstStyle/>
          <a:p>
            <a:pPr algn="ctr">
              <a:lnSpc>
                <a:spcPct val="80000"/>
              </a:lnSpc>
            </a:pPr>
            <a:r>
              <a:rPr lang="en-US" sz="1400" dirty="0">
                <a:latin typeface="Bookman Old Style" charset="0"/>
                <a:ea typeface="Bookman Old Style" charset="0"/>
                <a:cs typeface="Bookman Old Style" charset="0"/>
              </a:rPr>
              <a:t>Protected App Signatures</a:t>
            </a:r>
          </a:p>
        </p:txBody>
      </p:sp>
      <p:sp>
        <p:nvSpPr>
          <p:cNvPr id="23" name="Rounded Rectangle 1">
            <a:extLst>
              <a:ext uri="{FF2B5EF4-FFF2-40B4-BE49-F238E27FC236}">
                <a16:creationId xmlns:a16="http://schemas.microsoft.com/office/drawing/2014/main" id="{AE319A0D-E6AA-48A0-B48B-E0E3C4956582}"/>
              </a:ext>
            </a:extLst>
          </p:cNvPr>
          <p:cNvSpPr/>
          <p:nvPr/>
        </p:nvSpPr>
        <p:spPr>
          <a:xfrm>
            <a:off x="1358641" y="1644304"/>
            <a:ext cx="881163" cy="5967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Bookman Old Style" charset="0"/>
                <a:ea typeface="Bookman Old Style" charset="0"/>
                <a:cs typeface="Bookman Old Style" charset="0"/>
              </a:rPr>
              <a:t>App</a:t>
            </a:r>
            <a:r>
              <a:rPr lang="en-US" altLang="zh-CN" sz="1600" baseline="-25000" dirty="0">
                <a:solidFill>
                  <a:schemeClr val="tx1"/>
                </a:solidFill>
                <a:latin typeface="Bookman Old Style" charset="0"/>
                <a:ea typeface="Bookman Old Style" charset="0"/>
                <a:cs typeface="Bookman Old Style" charset="0"/>
              </a:rPr>
              <a:t>1</a:t>
            </a:r>
            <a:endParaRPr lang="en-US" sz="1600" dirty="0">
              <a:solidFill>
                <a:schemeClr val="tx1"/>
              </a:solidFill>
              <a:latin typeface="Bookman Old Style" charset="0"/>
              <a:ea typeface="Bookman Old Style" charset="0"/>
              <a:cs typeface="Bookman Old Style" charset="0"/>
            </a:endParaRPr>
          </a:p>
        </p:txBody>
      </p:sp>
      <p:pic>
        <p:nvPicPr>
          <p:cNvPr id="24" name="Picture 34">
            <a:extLst>
              <a:ext uri="{FF2B5EF4-FFF2-40B4-BE49-F238E27FC236}">
                <a16:creationId xmlns:a16="http://schemas.microsoft.com/office/drawing/2014/main" id="{02503D82-DD86-4B72-A707-1177BE765C31}"/>
              </a:ext>
            </a:extLst>
          </p:cNvPr>
          <p:cNvPicPr>
            <a:picLocks noChangeAspect="1"/>
          </p:cNvPicPr>
          <p:nvPr/>
        </p:nvPicPr>
        <p:blipFill>
          <a:blip r:embed="rId4"/>
          <a:stretch>
            <a:fillRect/>
          </a:stretch>
        </p:blipFill>
        <p:spPr>
          <a:xfrm>
            <a:off x="3037691" y="3572875"/>
            <a:ext cx="2516916" cy="856584"/>
          </a:xfrm>
          <a:prstGeom prst="rect">
            <a:avLst/>
          </a:prstGeom>
        </p:spPr>
      </p:pic>
      <p:sp>
        <p:nvSpPr>
          <p:cNvPr id="25" name="Rectangle 17">
            <a:extLst>
              <a:ext uri="{FF2B5EF4-FFF2-40B4-BE49-F238E27FC236}">
                <a16:creationId xmlns:a16="http://schemas.microsoft.com/office/drawing/2014/main" id="{F4CCF972-3A34-4BE4-A294-E232DE21FB51}"/>
              </a:ext>
            </a:extLst>
          </p:cNvPr>
          <p:cNvSpPr/>
          <p:nvPr/>
        </p:nvSpPr>
        <p:spPr>
          <a:xfrm rot="16200000">
            <a:off x="2036168" y="3264766"/>
            <a:ext cx="752245" cy="427088"/>
          </a:xfrm>
          <a:prstGeom prst="rect">
            <a:avLst/>
          </a:prstGeom>
        </p:spPr>
        <p:txBody>
          <a:bodyPr wrap="square">
            <a:spAutoFit/>
          </a:bodyPr>
          <a:lstStyle/>
          <a:p>
            <a:pPr algn="ctr"/>
            <a:r>
              <a:rPr lang="en-US" altLang="zh-CN" sz="1600" b="1" dirty="0">
                <a:latin typeface="Bookman Old Style" charset="0"/>
                <a:ea typeface="Bookman Old Style" charset="0"/>
                <a:cs typeface="Bookman Old Style" charset="0"/>
              </a:rPr>
              <a:t>…</a:t>
            </a:r>
            <a:endParaRPr lang="en-US" sz="1600" b="1" dirty="0">
              <a:latin typeface="Bookman Old Style" charset="0"/>
              <a:ea typeface="Bookman Old Style" charset="0"/>
              <a:cs typeface="Bookman Old Style" charset="0"/>
            </a:endParaRPr>
          </a:p>
        </p:txBody>
      </p:sp>
      <p:sp>
        <p:nvSpPr>
          <p:cNvPr id="26" name="Title 2">
            <a:extLst>
              <a:ext uri="{FF2B5EF4-FFF2-40B4-BE49-F238E27FC236}">
                <a16:creationId xmlns:a16="http://schemas.microsoft.com/office/drawing/2014/main" id="{7F673C36-01A4-495B-A427-53287244C6A4}"/>
              </a:ext>
            </a:extLst>
          </p:cNvPr>
          <p:cNvSpPr>
            <a:spLocks noGrp="1"/>
          </p:cNvSpPr>
          <p:nvPr>
            <p:ph type="title"/>
          </p:nvPr>
        </p:nvSpPr>
        <p:spPr>
          <a:xfrm>
            <a:off x="196850" y="0"/>
            <a:ext cx="10515600" cy="747713"/>
          </a:xfrm>
        </p:spPr>
        <p:txBody>
          <a:bodyPr/>
          <a:lstStyle/>
          <a:p>
            <a:r>
              <a:rPr lang="en-US" dirty="0">
                <a:solidFill>
                  <a:srgbClr val="C00000"/>
                </a:solidFill>
              </a:rPr>
              <a:t>T</a:t>
            </a:r>
            <a:r>
              <a:rPr lang="en-US" dirty="0"/>
              <a:t>ask </a:t>
            </a:r>
            <a:r>
              <a:rPr lang="en-US" dirty="0">
                <a:solidFill>
                  <a:srgbClr val="C00000"/>
                </a:solidFill>
              </a:rPr>
              <a:t>I</a:t>
            </a:r>
            <a:r>
              <a:rPr lang="en-US" dirty="0"/>
              <a:t>nterference </a:t>
            </a:r>
            <a:r>
              <a:rPr lang="en-US" dirty="0">
                <a:solidFill>
                  <a:srgbClr val="C00000"/>
                </a:solidFill>
              </a:rPr>
              <a:t>C</a:t>
            </a:r>
            <a:r>
              <a:rPr lang="en-US" dirty="0"/>
              <a:t>hec</a:t>
            </a:r>
            <a:r>
              <a:rPr lang="en-US" dirty="0">
                <a:solidFill>
                  <a:srgbClr val="C00000"/>
                </a:solidFill>
              </a:rPr>
              <a:t>k</a:t>
            </a:r>
            <a:r>
              <a:rPr lang="en-US" dirty="0"/>
              <a:t>ing System</a:t>
            </a:r>
          </a:p>
        </p:txBody>
      </p:sp>
    </p:spTree>
    <p:extLst>
      <p:ext uri="{BB962C8B-B14F-4D97-AF65-F5344CB8AC3E}">
        <p14:creationId xmlns:p14="http://schemas.microsoft.com/office/powerpoint/2010/main" val="98734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p:bldP spid="14" grpId="0" animBg="1"/>
      <p:bldP spid="16" grpId="0" animBg="1"/>
      <p:bldP spid="17" grpId="0"/>
      <p:bldP spid="18" grpId="0" animBg="1"/>
      <p:bldP spid="19" grpId="0"/>
      <p:bldP spid="22" grpId="0"/>
      <p:bldP spid="2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11/30/2018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Arial" panose="020B0604020202020204" pitchFamily="34" charset="0"/>
                  <a:cs typeface="Arial" panose="020B0604020202020204" pitchFamily="34" charset="0"/>
                </a:rPr>
                <a:t>Background</a:t>
              </a:r>
              <a:endParaRPr lang="zh-CN" altLang="en-US" sz="2400" b="1" dirty="0">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436675" y="4305455"/>
            <a:ext cx="1776447"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Attacking</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Android OS</a:t>
            </a:r>
            <a:endParaRPr lang="zh-CN" altLang="en-US" sz="2400" dirty="0">
              <a:solidFill>
                <a:schemeClr val="bg1">
                  <a:lumMod val="85000"/>
                </a:schemeClr>
              </a:solidFill>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975819" y="4252705"/>
            <a:ext cx="3201517"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526754" y="4252705"/>
            <a:ext cx="2310248"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3356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D243C3-59F5-43A1-A1E8-8B6862007390}"/>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8CD02711-7A00-4A1B-AA2B-37E1CBCD8498}"/>
              </a:ext>
            </a:extLst>
          </p:cNvPr>
          <p:cNvSpPr>
            <a:spLocks noGrp="1"/>
          </p:cNvSpPr>
          <p:nvPr>
            <p:ph type="sldNum" sz="quarter" idx="12"/>
          </p:nvPr>
        </p:nvSpPr>
        <p:spPr/>
        <p:txBody>
          <a:bodyPr/>
          <a:lstStyle/>
          <a:p>
            <a:fld id="{12633BAD-9368-460B-83A5-8FA1CBAFC089}" type="slidenum">
              <a:rPr lang="zh-CN" altLang="en-US" smtClean="0"/>
              <a:t>30</a:t>
            </a:fld>
            <a:endParaRPr lang="zh-CN" altLang="en-US"/>
          </a:p>
        </p:txBody>
      </p:sp>
      <p:sp>
        <p:nvSpPr>
          <p:cNvPr id="4" name="标题 3">
            <a:extLst>
              <a:ext uri="{FF2B5EF4-FFF2-40B4-BE49-F238E27FC236}">
                <a16:creationId xmlns:a16="http://schemas.microsoft.com/office/drawing/2014/main" id="{CCCCA495-C3D6-4268-9C4E-231A789233FC}"/>
              </a:ext>
            </a:extLst>
          </p:cNvPr>
          <p:cNvSpPr>
            <a:spLocks noGrp="1"/>
          </p:cNvSpPr>
          <p:nvPr>
            <p:ph type="title"/>
          </p:nvPr>
        </p:nvSpPr>
        <p:spPr/>
        <p:txBody>
          <a:bodyPr/>
          <a:lstStyle/>
          <a:p>
            <a:r>
              <a:rPr lang="en-US" dirty="0"/>
              <a:t>Conclusion of This Work</a:t>
            </a:r>
          </a:p>
        </p:txBody>
      </p:sp>
      <p:sp>
        <p:nvSpPr>
          <p:cNvPr id="6" name="文本占位符 1">
            <a:extLst>
              <a:ext uri="{FF2B5EF4-FFF2-40B4-BE49-F238E27FC236}">
                <a16:creationId xmlns:a16="http://schemas.microsoft.com/office/drawing/2014/main" id="{EAF8105E-E380-4330-9C53-DCF42F860147}"/>
              </a:ext>
            </a:extLst>
          </p:cNvPr>
          <p:cNvSpPr txBox="1">
            <a:spLocks/>
          </p:cNvSpPr>
          <p:nvPr/>
        </p:nvSpPr>
        <p:spPr>
          <a:xfrm>
            <a:off x="196770" y="970552"/>
            <a:ext cx="11737024" cy="4649805"/>
          </a:xfrm>
          <a:prstGeom prst="rect">
            <a:avLst/>
          </a:prstGeom>
        </p:spPr>
        <p:txBody>
          <a:bodyPr/>
          <a:lst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3200" dirty="0">
                <a:solidFill>
                  <a:schemeClr val="tx1"/>
                </a:solidFill>
              </a:rPr>
              <a:t>The Android Task Mechanism relaxes Android isolation</a:t>
            </a:r>
            <a:r>
              <a:rPr lang="en-US" altLang="zh-CN" sz="3200" dirty="0"/>
              <a:t>, giving more privilege to apps in the same task, </a:t>
            </a:r>
            <a:endParaRPr lang="en-US" altLang="zh-CN" sz="2800" dirty="0">
              <a:solidFill>
                <a:schemeClr val="tx1"/>
              </a:solidFill>
            </a:endParaRPr>
          </a:p>
          <a:p>
            <a:pPr marL="342900" indent="-342900">
              <a:buFont typeface="Arial" panose="020B0604020202020204" pitchFamily="34" charset="0"/>
              <a:buChar char="•"/>
            </a:pPr>
            <a:r>
              <a:rPr lang="en-US" altLang="zh-CN" sz="3200" dirty="0">
                <a:solidFill>
                  <a:schemeClr val="tx1"/>
                </a:solidFill>
              </a:rPr>
              <a:t>We conducted </a:t>
            </a:r>
            <a:r>
              <a:rPr lang="en-US" altLang="zh-CN" sz="3200" dirty="0"/>
              <a:t>comprehensive </a:t>
            </a:r>
            <a:r>
              <a:rPr lang="en-US" altLang="zh-CN" sz="3200" dirty="0">
                <a:solidFill>
                  <a:schemeClr val="tx1"/>
                </a:solidFill>
              </a:rPr>
              <a:t>study of the Android task mechanism and corresponding privilege leakage APIs. </a:t>
            </a:r>
          </a:p>
          <a:p>
            <a:pPr marL="863615" lvl="1" indent="-457200">
              <a:buSzPct val="80000"/>
              <a:buFont typeface="Wingdings" charset="2"/>
              <a:buChar char="§"/>
            </a:pPr>
            <a:r>
              <a:rPr lang="en-US" altLang="zh-CN" sz="2800" dirty="0">
                <a:latin typeface="Cambria" charset="0"/>
                <a:ea typeface="Cambria" charset="0"/>
                <a:cs typeface="Cambria" charset="0"/>
              </a:rPr>
              <a:t>Identified novel </a:t>
            </a:r>
            <a:r>
              <a:rPr lang="en-US" altLang="zh-CN" sz="2800" dirty="0" err="1">
                <a:latin typeface="Cambria" charset="0"/>
                <a:ea typeface="Cambria" charset="0"/>
                <a:cs typeface="Cambria" charset="0"/>
              </a:rPr>
              <a:t>PoC</a:t>
            </a:r>
            <a:r>
              <a:rPr lang="en-US" altLang="zh-CN" sz="2800" dirty="0">
                <a:latin typeface="Cambria" charset="0"/>
                <a:ea typeface="Cambria" charset="0"/>
                <a:cs typeface="Cambria" charset="0"/>
              </a:rPr>
              <a:t> attacks to actively compromise user’s privacy through task mechanism.</a:t>
            </a:r>
          </a:p>
          <a:p>
            <a:pPr marL="342900" indent="-342900">
              <a:buFont typeface="Arial" panose="020B0604020202020204" pitchFamily="34" charset="0"/>
              <a:buChar char="•"/>
            </a:pPr>
            <a:r>
              <a:rPr lang="en-US" altLang="zh-CN" sz="3200" dirty="0">
                <a:solidFill>
                  <a:schemeClr val="tx1"/>
                </a:solidFill>
              </a:rPr>
              <a:t>We developed a task interference detection tool to detect potential task interferences. </a:t>
            </a:r>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2467295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11/30/2018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31</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378966" y="4305455"/>
            <a:ext cx="189186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Attacking</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OS</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Exploiting </a:t>
            </a:r>
          </a:p>
          <a:p>
            <a:pPr algn="ctr"/>
            <a:r>
              <a:rPr lang="en-US" altLang="zh-CN" sz="2400" b="1" dirty="0">
                <a:solidFill>
                  <a:srgbClr val="0A2E4A"/>
                </a:solidFill>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436986" y="4252705"/>
            <a:ext cx="248978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Conclusion and</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194566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583B14-74E9-4631-AE0A-491749A890EE}"/>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157763CA-041B-4508-9AEE-810FC13494A2}"/>
              </a:ext>
            </a:extLst>
          </p:cNvPr>
          <p:cNvSpPr>
            <a:spLocks noGrp="1"/>
          </p:cNvSpPr>
          <p:nvPr>
            <p:ph type="sldNum" sz="quarter" idx="12"/>
          </p:nvPr>
        </p:nvSpPr>
        <p:spPr/>
        <p:txBody>
          <a:bodyPr/>
          <a:lstStyle/>
          <a:p>
            <a:fld id="{12633BAD-9368-460B-83A5-8FA1CBAFC089}" type="slidenum">
              <a:rPr lang="zh-CN" altLang="en-US" smtClean="0"/>
              <a:t>32</a:t>
            </a:fld>
            <a:endParaRPr lang="zh-CN" altLang="en-US"/>
          </a:p>
        </p:txBody>
      </p:sp>
      <p:sp>
        <p:nvSpPr>
          <p:cNvPr id="6" name="Shape 90">
            <a:extLst>
              <a:ext uri="{FF2B5EF4-FFF2-40B4-BE49-F238E27FC236}">
                <a16:creationId xmlns:a16="http://schemas.microsoft.com/office/drawing/2014/main" id="{5628D4BC-8C82-4FF8-A194-A84BC8BC9157}"/>
              </a:ext>
            </a:extLst>
          </p:cNvPr>
          <p:cNvSpPr txBox="1">
            <a:spLocks/>
          </p:cNvSpPr>
          <p:nvPr/>
        </p:nvSpPr>
        <p:spPr>
          <a:xfrm>
            <a:off x="1663547" y="2099920"/>
            <a:ext cx="8846545" cy="3083272"/>
          </a:xfrm>
          <a:prstGeom prst="rect">
            <a:avLst/>
          </a:prstGeom>
          <a:noFill/>
          <a:ln>
            <a:noFill/>
          </a:ln>
        </p:spPr>
        <p:txBody>
          <a:bodyPr vert="horz" lIns="91425" tIns="45700" rIns="91425" bIns="45700" rtlCol="0" anchor="t" anchorCtr="0">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SzPct val="25000"/>
            </a:pPr>
            <a:r>
              <a:rPr lang="en-US" dirty="0">
                <a:solidFill>
                  <a:schemeClr val="tx1"/>
                </a:solidFill>
              </a:rPr>
              <a:t>I Know Your Social Network Accounts: A Novel Attack Architecture for Device-Identity Association</a:t>
            </a:r>
          </a:p>
        </p:txBody>
      </p:sp>
    </p:spTree>
    <p:extLst>
      <p:ext uri="{BB962C8B-B14F-4D97-AF65-F5344CB8AC3E}">
        <p14:creationId xmlns:p14="http://schemas.microsoft.com/office/powerpoint/2010/main" val="3581391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4BC106-944B-499A-92C8-E0F01542AE7D}"/>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DBECAC89-57D0-4093-8652-2BB9486864C4}"/>
              </a:ext>
            </a:extLst>
          </p:cNvPr>
          <p:cNvSpPr>
            <a:spLocks noGrp="1"/>
          </p:cNvSpPr>
          <p:nvPr>
            <p:ph type="sldNum" sz="quarter" idx="12"/>
          </p:nvPr>
        </p:nvSpPr>
        <p:spPr/>
        <p:txBody>
          <a:bodyPr/>
          <a:lstStyle/>
          <a:p>
            <a:fld id="{12633BAD-9368-460B-83A5-8FA1CBAFC089}" type="slidenum">
              <a:rPr lang="zh-CN" altLang="en-US" smtClean="0"/>
              <a:t>33</a:t>
            </a:fld>
            <a:endParaRPr lang="zh-CN" altLang="en-US"/>
          </a:p>
        </p:txBody>
      </p:sp>
      <p:sp>
        <p:nvSpPr>
          <p:cNvPr id="4" name="标题 3">
            <a:extLst>
              <a:ext uri="{FF2B5EF4-FFF2-40B4-BE49-F238E27FC236}">
                <a16:creationId xmlns:a16="http://schemas.microsoft.com/office/drawing/2014/main" id="{48E53295-5C24-405D-8CC0-F713EE837017}"/>
              </a:ext>
            </a:extLst>
          </p:cNvPr>
          <p:cNvSpPr>
            <a:spLocks noGrp="1"/>
          </p:cNvSpPr>
          <p:nvPr>
            <p:ph type="title"/>
          </p:nvPr>
        </p:nvSpPr>
        <p:spPr/>
        <p:txBody>
          <a:bodyPr/>
          <a:lstStyle/>
          <a:p>
            <a:r>
              <a:rPr lang="en-US" dirty="0"/>
              <a:t>Mobile Social Networking</a:t>
            </a:r>
          </a:p>
        </p:txBody>
      </p:sp>
      <p:sp>
        <p:nvSpPr>
          <p:cNvPr id="5" name="内容占位符 4">
            <a:extLst>
              <a:ext uri="{FF2B5EF4-FFF2-40B4-BE49-F238E27FC236}">
                <a16:creationId xmlns:a16="http://schemas.microsoft.com/office/drawing/2014/main" id="{833D0E4E-61AA-47CA-983B-6EA6AA83A1F3}"/>
              </a:ext>
            </a:extLst>
          </p:cNvPr>
          <p:cNvSpPr>
            <a:spLocks noGrp="1"/>
          </p:cNvSpPr>
          <p:nvPr>
            <p:ph sz="quarter" idx="13"/>
          </p:nvPr>
        </p:nvSpPr>
        <p:spPr>
          <a:xfrm>
            <a:off x="204487" y="944960"/>
            <a:ext cx="11783026" cy="4987876"/>
          </a:xfrm>
        </p:spPr>
        <p:txBody>
          <a:bodyPr/>
          <a:lstStyle/>
          <a:p>
            <a:r>
              <a:rPr lang="en-US" b="1" dirty="0"/>
              <a:t>Mobile social networking (MSN) </a:t>
            </a:r>
            <a:r>
              <a:rPr lang="en-US" dirty="0"/>
              <a:t>is social networking where individuals with similar interests converse and connect with one another through their mobile phone.</a:t>
            </a:r>
          </a:p>
        </p:txBody>
      </p:sp>
      <p:pic>
        <p:nvPicPr>
          <p:cNvPr id="7" name="图片 6">
            <a:extLst>
              <a:ext uri="{FF2B5EF4-FFF2-40B4-BE49-F238E27FC236}">
                <a16:creationId xmlns:a16="http://schemas.microsoft.com/office/drawing/2014/main" id="{6D77AF17-0CD8-49DD-9CF4-25AA221C5163}"/>
              </a:ext>
            </a:extLst>
          </p:cNvPr>
          <p:cNvPicPr>
            <a:picLocks noChangeAspect="1"/>
          </p:cNvPicPr>
          <p:nvPr/>
        </p:nvPicPr>
        <p:blipFill>
          <a:blip r:embed="rId3"/>
          <a:stretch>
            <a:fillRect/>
          </a:stretch>
        </p:blipFill>
        <p:spPr>
          <a:xfrm>
            <a:off x="5715848" y="1748915"/>
            <a:ext cx="6183530" cy="4594363"/>
          </a:xfrm>
          <a:prstGeom prst="rect">
            <a:avLst/>
          </a:prstGeom>
        </p:spPr>
      </p:pic>
      <p:pic>
        <p:nvPicPr>
          <p:cNvPr id="8" name="图片 7">
            <a:extLst>
              <a:ext uri="{FF2B5EF4-FFF2-40B4-BE49-F238E27FC236}">
                <a16:creationId xmlns:a16="http://schemas.microsoft.com/office/drawing/2014/main" id="{2EC54DE2-2702-4F5D-9892-799ADDD45D68}"/>
              </a:ext>
            </a:extLst>
          </p:cNvPr>
          <p:cNvPicPr>
            <a:picLocks noChangeAspect="1"/>
          </p:cNvPicPr>
          <p:nvPr/>
        </p:nvPicPr>
        <p:blipFill>
          <a:blip r:embed="rId4"/>
          <a:stretch>
            <a:fillRect/>
          </a:stretch>
        </p:blipFill>
        <p:spPr>
          <a:xfrm>
            <a:off x="196770" y="2192357"/>
            <a:ext cx="1187280" cy="1138696"/>
          </a:xfrm>
          <a:prstGeom prst="rect">
            <a:avLst/>
          </a:prstGeom>
        </p:spPr>
      </p:pic>
      <p:pic>
        <p:nvPicPr>
          <p:cNvPr id="1026" name="Picture 2" descr="Image result for instagram logo">
            <a:extLst>
              <a:ext uri="{FF2B5EF4-FFF2-40B4-BE49-F238E27FC236}">
                <a16:creationId xmlns:a16="http://schemas.microsoft.com/office/drawing/2014/main" id="{CD88A38A-3A74-409E-A0FE-D96AB89D8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780" y="2178441"/>
            <a:ext cx="1187280" cy="1187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acebook logo">
            <a:extLst>
              <a:ext uri="{FF2B5EF4-FFF2-40B4-BE49-F238E27FC236}">
                <a16:creationId xmlns:a16="http://schemas.microsoft.com/office/drawing/2014/main" id="{F94C5FC4-EEA7-4941-BEF0-7925E595E2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90" y="2178440"/>
            <a:ext cx="1187281" cy="1187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eibo logo">
            <a:extLst>
              <a:ext uri="{FF2B5EF4-FFF2-40B4-BE49-F238E27FC236}">
                <a16:creationId xmlns:a16="http://schemas.microsoft.com/office/drawing/2014/main" id="{6A193974-558E-4D9C-A371-D475C3346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92" y="5141905"/>
            <a:ext cx="1138696" cy="11386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5376A28F-9869-466D-8AEC-9C7F1C8D34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2584" y="3492280"/>
            <a:ext cx="1509378" cy="15093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youtube app logo">
            <a:extLst>
              <a:ext uri="{FF2B5EF4-FFF2-40B4-BE49-F238E27FC236}">
                <a16:creationId xmlns:a16="http://schemas.microsoft.com/office/drawing/2014/main" id="{137873CA-FCD5-410C-A07B-B538F87D7C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3649" y="3701670"/>
            <a:ext cx="1196180" cy="119618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71637B7-528B-42C5-ABB3-256CB875B925}"/>
              </a:ext>
            </a:extLst>
          </p:cNvPr>
          <p:cNvSpPr/>
          <p:nvPr/>
        </p:nvSpPr>
        <p:spPr>
          <a:xfrm>
            <a:off x="5656628" y="6343278"/>
            <a:ext cx="6267852" cy="523220"/>
          </a:xfrm>
          <a:prstGeom prst="rect">
            <a:avLst/>
          </a:prstGeom>
          <a:solidFill>
            <a:schemeClr val="bg1"/>
          </a:solidFill>
        </p:spPr>
        <p:txBody>
          <a:bodyPr wrap="square">
            <a:spAutoFit/>
          </a:bodyPr>
          <a:lstStyle/>
          <a:p>
            <a:r>
              <a:rPr lang="en-US" sz="1400" dirty="0"/>
              <a:t>https://www-statista-com.proxygw.wrlc.org/statistics/238636/number-of-mobile-social-network-users-in-the-us/</a:t>
            </a:r>
          </a:p>
        </p:txBody>
      </p:sp>
      <p:pic>
        <p:nvPicPr>
          <p:cNvPr id="1036" name="Picture 12" descr="Image result for flickr app">
            <a:extLst>
              <a:ext uri="{FF2B5EF4-FFF2-40B4-BE49-F238E27FC236}">
                <a16:creationId xmlns:a16="http://schemas.microsoft.com/office/drawing/2014/main" id="{09AE4FAD-FDAC-49A5-9D69-9C99A17C8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169" y="357510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echat app">
            <a:extLst>
              <a:ext uri="{FF2B5EF4-FFF2-40B4-BE49-F238E27FC236}">
                <a16:creationId xmlns:a16="http://schemas.microsoft.com/office/drawing/2014/main" id="{4437EC71-B075-46CC-A7D4-E678A1838A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2584" y="4956563"/>
            <a:ext cx="1509379" cy="15093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douyin app icon">
            <a:extLst>
              <a:ext uri="{FF2B5EF4-FFF2-40B4-BE49-F238E27FC236}">
                <a16:creationId xmlns:a16="http://schemas.microsoft.com/office/drawing/2014/main" id="{C3AD8BD1-1994-4B73-A952-00D72B0CCE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9001" y="5108219"/>
            <a:ext cx="1196180" cy="119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par>
                                <p:cTn id="17" presetID="10"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par>
                                <p:cTn id="20" presetID="10" presetClass="entr" presetSubtype="0" fill="hold" nodeType="with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500"/>
                                        <p:tgtEl>
                                          <p:spTgt spid="1034"/>
                                        </p:tgtEl>
                                      </p:cBhvr>
                                    </p:animEffect>
                                  </p:childTnLst>
                                </p:cTn>
                              </p:par>
                              <p:par>
                                <p:cTn id="23" presetID="10" presetClass="entr" presetSubtype="0" fill="hold" nodeType="with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fade">
                                      <p:cBhvr>
                                        <p:cTn id="25" dur="500"/>
                                        <p:tgtEl>
                                          <p:spTgt spid="1036"/>
                                        </p:tgtEl>
                                      </p:cBhvr>
                                    </p:animEffect>
                                  </p:childTnLst>
                                </p:cTn>
                              </p:par>
                              <p:par>
                                <p:cTn id="26" presetID="10" presetClass="entr" presetSubtype="0" fill="hold" nodeType="with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500"/>
                                        <p:tgtEl>
                                          <p:spTgt spid="1040"/>
                                        </p:tgtEl>
                                      </p:cBhvr>
                                    </p:animEffect>
                                  </p:childTnLst>
                                </p:cTn>
                              </p:par>
                              <p:par>
                                <p:cTn id="29" presetID="10" presetClass="entr" presetSubtype="0" fill="hold" nodeType="withEffect">
                                  <p:stCondLst>
                                    <p:cond delay="0"/>
                                  </p:stCondLst>
                                  <p:childTnLst>
                                    <p:set>
                                      <p:cBhvr>
                                        <p:cTn id="30" dur="1" fill="hold">
                                          <p:stCondLst>
                                            <p:cond delay="0"/>
                                          </p:stCondLst>
                                        </p:cTn>
                                        <p:tgtEl>
                                          <p:spTgt spid="1038"/>
                                        </p:tgtEl>
                                        <p:attrNameLst>
                                          <p:attrName>style.visibility</p:attrName>
                                        </p:attrNameLst>
                                      </p:cBhvr>
                                      <p:to>
                                        <p:strVal val="visible"/>
                                      </p:to>
                                    </p:set>
                                    <p:animEffect transition="in" filter="fade">
                                      <p:cBhvr>
                                        <p:cTn id="31" dur="500"/>
                                        <p:tgtEl>
                                          <p:spTgt spid="10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0BB651-1BE9-418E-B6C3-A1E8B9301A04}"/>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C1E12C1A-C385-4A09-BD34-F6301C468526}"/>
              </a:ext>
            </a:extLst>
          </p:cNvPr>
          <p:cNvSpPr>
            <a:spLocks noGrp="1"/>
          </p:cNvSpPr>
          <p:nvPr>
            <p:ph type="sldNum" sz="quarter" idx="12"/>
          </p:nvPr>
        </p:nvSpPr>
        <p:spPr/>
        <p:txBody>
          <a:bodyPr/>
          <a:lstStyle/>
          <a:p>
            <a:fld id="{12633BAD-9368-460B-83A5-8FA1CBAFC089}" type="slidenum">
              <a:rPr lang="zh-CN" altLang="en-US" smtClean="0"/>
              <a:t>34</a:t>
            </a:fld>
            <a:endParaRPr lang="zh-CN" altLang="en-US"/>
          </a:p>
        </p:txBody>
      </p:sp>
      <p:sp>
        <p:nvSpPr>
          <p:cNvPr id="4" name="标题 3">
            <a:extLst>
              <a:ext uri="{FF2B5EF4-FFF2-40B4-BE49-F238E27FC236}">
                <a16:creationId xmlns:a16="http://schemas.microsoft.com/office/drawing/2014/main" id="{B6AB0841-49CF-4D8F-8CE8-64119FC52C71}"/>
              </a:ext>
            </a:extLst>
          </p:cNvPr>
          <p:cNvSpPr>
            <a:spLocks noGrp="1"/>
          </p:cNvSpPr>
          <p:nvPr>
            <p:ph type="title"/>
          </p:nvPr>
        </p:nvSpPr>
        <p:spPr/>
        <p:txBody>
          <a:bodyPr/>
          <a:lstStyle/>
          <a:p>
            <a:r>
              <a:rPr lang="en-US" dirty="0"/>
              <a:t>Security Concerns?</a:t>
            </a:r>
          </a:p>
        </p:txBody>
      </p:sp>
      <p:pic>
        <p:nvPicPr>
          <p:cNvPr id="2052" name="Picture 4" descr="Related image">
            <a:extLst>
              <a:ext uri="{FF2B5EF4-FFF2-40B4-BE49-F238E27FC236}">
                <a16:creationId xmlns:a16="http://schemas.microsoft.com/office/drawing/2014/main" id="{F82B7487-EFEF-46F9-A417-1F29706866F6}"/>
              </a:ext>
            </a:extLst>
          </p:cNvPr>
          <p:cNvPicPr>
            <a:picLocks noGrp="1" noChangeAspect="1" noChangeArrowheads="1" noCrop="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96770" y="1115458"/>
            <a:ext cx="4261118" cy="4627084"/>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EEFFF7B2-F1A9-4077-980F-670A2DA9AEDE}"/>
              </a:ext>
            </a:extLst>
          </p:cNvPr>
          <p:cNvSpPr/>
          <p:nvPr/>
        </p:nvSpPr>
        <p:spPr>
          <a:xfrm>
            <a:off x="4682169" y="306061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2966C81B-4E0D-4FCE-986D-457CA57683FC}"/>
              </a:ext>
            </a:extLst>
          </p:cNvPr>
          <p:cNvSpPr/>
          <p:nvPr/>
        </p:nvSpPr>
        <p:spPr>
          <a:xfrm>
            <a:off x="5600512" y="2483951"/>
            <a:ext cx="2892227" cy="168214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Changes of Android Side C</a:t>
            </a:r>
            <a:r>
              <a:rPr lang="en-US" altLang="zh-CN" sz="2000" b="1" dirty="0"/>
              <a:t>hannels</a:t>
            </a:r>
          </a:p>
        </p:txBody>
      </p:sp>
      <p:pic>
        <p:nvPicPr>
          <p:cNvPr id="2054" name="Picture 6" descr="Image result for identity icon">
            <a:extLst>
              <a:ext uri="{FF2B5EF4-FFF2-40B4-BE49-F238E27FC236}">
                <a16:creationId xmlns:a16="http://schemas.microsoft.com/office/drawing/2014/main" id="{3227D5B1-442C-4E1C-BF6D-99E67B562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6967" y="3429000"/>
            <a:ext cx="1612566" cy="116170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C4F9C383-2EF7-4920-8077-44659F65F611}"/>
              </a:ext>
            </a:extLst>
          </p:cNvPr>
          <p:cNvPicPr>
            <a:picLocks noChangeAspect="1"/>
          </p:cNvPicPr>
          <p:nvPr/>
        </p:nvPicPr>
        <p:blipFill>
          <a:blip r:embed="rId5"/>
          <a:stretch>
            <a:fillRect/>
          </a:stretch>
        </p:blipFill>
        <p:spPr>
          <a:xfrm>
            <a:off x="9906087" y="1386878"/>
            <a:ext cx="1612565" cy="1546578"/>
          </a:xfrm>
          <a:prstGeom prst="rect">
            <a:avLst/>
          </a:prstGeom>
        </p:spPr>
      </p:pic>
      <p:sp>
        <p:nvSpPr>
          <p:cNvPr id="14" name="箭头: 右 13">
            <a:extLst>
              <a:ext uri="{FF2B5EF4-FFF2-40B4-BE49-F238E27FC236}">
                <a16:creationId xmlns:a16="http://schemas.microsoft.com/office/drawing/2014/main" id="{3D013409-257B-47D5-8140-119744886B16}"/>
              </a:ext>
            </a:extLst>
          </p:cNvPr>
          <p:cNvSpPr/>
          <p:nvPr/>
        </p:nvSpPr>
        <p:spPr>
          <a:xfrm>
            <a:off x="8852352" y="303032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EBABF955-615F-48AE-9B01-037D110D963D}"/>
              </a:ext>
            </a:extLst>
          </p:cNvPr>
          <p:cNvSpPr/>
          <p:nvPr/>
        </p:nvSpPr>
        <p:spPr>
          <a:xfrm>
            <a:off x="9650775" y="4974974"/>
            <a:ext cx="2442643" cy="98038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Identity of MSN?</a:t>
            </a:r>
            <a:endParaRPr lang="en-US" altLang="zh-CN" sz="2000" b="1" dirty="0"/>
          </a:p>
        </p:txBody>
      </p:sp>
      <p:sp>
        <p:nvSpPr>
          <p:cNvPr id="10" name="矩形 9">
            <a:extLst>
              <a:ext uri="{FF2B5EF4-FFF2-40B4-BE49-F238E27FC236}">
                <a16:creationId xmlns:a16="http://schemas.microsoft.com/office/drawing/2014/main" id="{D8B8A6D9-E49C-4AEF-AFCC-6D03F2A3A3CA}"/>
              </a:ext>
            </a:extLst>
          </p:cNvPr>
          <p:cNvSpPr/>
          <p:nvPr/>
        </p:nvSpPr>
        <p:spPr>
          <a:xfrm>
            <a:off x="4682169" y="5955358"/>
            <a:ext cx="3580482" cy="66577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Answer is YES</a:t>
            </a:r>
          </a:p>
        </p:txBody>
      </p:sp>
    </p:spTree>
    <p:extLst>
      <p:ext uri="{BB962C8B-B14F-4D97-AF65-F5344CB8AC3E}">
        <p14:creationId xmlns:p14="http://schemas.microsoft.com/office/powerpoint/2010/main" val="138488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1000"/>
                                        <p:tgtEl>
                                          <p:spTgt spid="2054"/>
                                        </p:tgtEl>
                                      </p:cBhvr>
                                    </p:animEffect>
                                    <p:anim calcmode="lin" valueType="num">
                                      <p:cBhvr>
                                        <p:cTn id="19" dur="1000" fill="hold"/>
                                        <p:tgtEl>
                                          <p:spTgt spid="2054"/>
                                        </p:tgtEl>
                                        <p:attrNameLst>
                                          <p:attrName>ppt_x</p:attrName>
                                        </p:attrNameLst>
                                      </p:cBhvr>
                                      <p:tavLst>
                                        <p:tav tm="0">
                                          <p:val>
                                            <p:strVal val="#ppt_x"/>
                                          </p:val>
                                        </p:tav>
                                        <p:tav tm="100000">
                                          <p:val>
                                            <p:strVal val="#ppt_x"/>
                                          </p:val>
                                        </p:tav>
                                      </p:tavLst>
                                    </p:anim>
                                    <p:anim calcmode="lin" valueType="num">
                                      <p:cBhvr>
                                        <p:cTn id="20" dur="1000" fill="hold"/>
                                        <p:tgtEl>
                                          <p:spTgt spid="205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9A3484-A2AA-4F18-9EB3-34C76F1950D5}"/>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6B866C6C-EF9F-4744-83BA-B7D41172DEF0}"/>
              </a:ext>
            </a:extLst>
          </p:cNvPr>
          <p:cNvSpPr>
            <a:spLocks noGrp="1"/>
          </p:cNvSpPr>
          <p:nvPr>
            <p:ph type="sldNum" sz="quarter" idx="12"/>
          </p:nvPr>
        </p:nvSpPr>
        <p:spPr/>
        <p:txBody>
          <a:bodyPr/>
          <a:lstStyle/>
          <a:p>
            <a:fld id="{12633BAD-9368-460B-83A5-8FA1CBAFC089}" type="slidenum">
              <a:rPr lang="zh-CN" altLang="en-US" smtClean="0"/>
              <a:t>35</a:t>
            </a:fld>
            <a:endParaRPr lang="zh-CN" altLang="en-US"/>
          </a:p>
        </p:txBody>
      </p:sp>
      <p:sp>
        <p:nvSpPr>
          <p:cNvPr id="4" name="标题 3">
            <a:extLst>
              <a:ext uri="{FF2B5EF4-FFF2-40B4-BE49-F238E27FC236}">
                <a16:creationId xmlns:a16="http://schemas.microsoft.com/office/drawing/2014/main" id="{5A9D9B24-6B30-4099-A144-6FF78B16782E}"/>
              </a:ext>
            </a:extLst>
          </p:cNvPr>
          <p:cNvSpPr>
            <a:spLocks noGrp="1"/>
          </p:cNvSpPr>
          <p:nvPr>
            <p:ph type="title"/>
          </p:nvPr>
        </p:nvSpPr>
        <p:spPr>
          <a:xfrm>
            <a:off x="196770" y="-1"/>
            <a:ext cx="10515600" cy="746955"/>
          </a:xfrm>
        </p:spPr>
        <p:txBody>
          <a:bodyPr/>
          <a:lstStyle/>
          <a:p>
            <a:r>
              <a:rPr lang="en-US" dirty="0"/>
              <a:t>The Work of Zhou et al. [CCS2013]</a:t>
            </a:r>
          </a:p>
        </p:txBody>
      </p:sp>
      <p:pic>
        <p:nvPicPr>
          <p:cNvPr id="6" name="Picture 4" descr="Related image">
            <a:extLst>
              <a:ext uri="{FF2B5EF4-FFF2-40B4-BE49-F238E27FC236}">
                <a16:creationId xmlns:a16="http://schemas.microsoft.com/office/drawing/2014/main" id="{E89D0AD7-6B7A-4F15-806D-E524C3587F78}"/>
              </a:ext>
            </a:extLst>
          </p:cNvPr>
          <p:cNvPicPr>
            <a:picLocks noGrp="1" noChangeAspect="1" noChangeArrowheads="1" noCro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96770" y="1057619"/>
            <a:ext cx="3168109" cy="34402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箭头连接符 11">
            <a:extLst>
              <a:ext uri="{FF2B5EF4-FFF2-40B4-BE49-F238E27FC236}">
                <a16:creationId xmlns:a16="http://schemas.microsoft.com/office/drawing/2014/main" id="{0077AD38-06BB-4328-AE0E-1C200FCED11D}"/>
              </a:ext>
            </a:extLst>
          </p:cNvPr>
          <p:cNvCxnSpPr>
            <a:cxnSpLocks/>
          </p:cNvCxnSpPr>
          <p:nvPr/>
        </p:nvCxnSpPr>
        <p:spPr>
          <a:xfrm>
            <a:off x="3364879" y="2135436"/>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E558563-989A-4A9F-B440-19B7E8B871D0}"/>
              </a:ext>
            </a:extLst>
          </p:cNvPr>
          <p:cNvCxnSpPr>
            <a:cxnSpLocks/>
          </p:cNvCxnSpPr>
          <p:nvPr/>
        </p:nvCxnSpPr>
        <p:spPr>
          <a:xfrm>
            <a:off x="3364878" y="3237122"/>
            <a:ext cx="5791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5C8DBE2A-4EF8-4CBA-AFBD-71BD1D754641}"/>
              </a:ext>
            </a:extLst>
          </p:cNvPr>
          <p:cNvSpPr/>
          <p:nvPr/>
        </p:nvSpPr>
        <p:spPr>
          <a:xfrm>
            <a:off x="3944039" y="1606630"/>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TCP payload sequence</a:t>
            </a:r>
          </a:p>
          <a:p>
            <a:pPr algn="ctr"/>
            <a:r>
              <a:rPr lang="en-US" dirty="0">
                <a:solidFill>
                  <a:schemeClr val="tx1"/>
                </a:solidFill>
              </a:rPr>
              <a:t>(420|150,314,580-720)</a:t>
            </a:r>
          </a:p>
          <a:p>
            <a:pPr algn="ctr"/>
            <a:r>
              <a:rPr lang="en-US" dirty="0">
                <a:solidFill>
                  <a:schemeClr val="tx1"/>
                </a:solidFill>
              </a:rPr>
              <a:t>TLS Client Hello, TLS session, Client Key Exchange</a:t>
            </a:r>
          </a:p>
        </p:txBody>
      </p:sp>
      <p:sp>
        <p:nvSpPr>
          <p:cNvPr id="16" name="矩形: 圆角 15">
            <a:extLst>
              <a:ext uri="{FF2B5EF4-FFF2-40B4-BE49-F238E27FC236}">
                <a16:creationId xmlns:a16="http://schemas.microsoft.com/office/drawing/2014/main" id="{AD0A12EB-12A2-4753-BE0B-60A9CE56362B}"/>
              </a:ext>
            </a:extLst>
          </p:cNvPr>
          <p:cNvSpPr/>
          <p:nvPr/>
        </p:nvSpPr>
        <p:spPr>
          <a:xfrm>
            <a:off x="3944039" y="2900194"/>
            <a:ext cx="5785368" cy="1057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BSSIDs of surrounding hotspots</a:t>
            </a:r>
          </a:p>
        </p:txBody>
      </p:sp>
      <p:cxnSp>
        <p:nvCxnSpPr>
          <p:cNvPr id="19" name="直接箭头连接符 18">
            <a:extLst>
              <a:ext uri="{FF2B5EF4-FFF2-40B4-BE49-F238E27FC236}">
                <a16:creationId xmlns:a16="http://schemas.microsoft.com/office/drawing/2014/main" id="{1580F159-E83F-4375-AB8E-B556E7910076}"/>
              </a:ext>
            </a:extLst>
          </p:cNvPr>
          <p:cNvCxnSpPr>
            <a:cxnSpLocks/>
          </p:cNvCxnSpPr>
          <p:nvPr/>
        </p:nvCxnSpPr>
        <p:spPr>
          <a:xfrm>
            <a:off x="9729407" y="2120747"/>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751E2614-0032-4D7D-BF24-55FF860D50C6}"/>
              </a:ext>
            </a:extLst>
          </p:cNvPr>
          <p:cNvSpPr/>
          <p:nvPr/>
        </p:nvSpPr>
        <p:spPr>
          <a:xfrm>
            <a:off x="10308567" y="1869197"/>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of Tweet</a:t>
            </a:r>
          </a:p>
        </p:txBody>
      </p:sp>
      <p:sp>
        <p:nvSpPr>
          <p:cNvPr id="21" name="矩形: 圆角 20">
            <a:extLst>
              <a:ext uri="{FF2B5EF4-FFF2-40B4-BE49-F238E27FC236}">
                <a16:creationId xmlns:a16="http://schemas.microsoft.com/office/drawing/2014/main" id="{04D3D1F6-A37B-43FE-9A65-0A14153BC3D6}"/>
              </a:ext>
            </a:extLst>
          </p:cNvPr>
          <p:cNvSpPr/>
          <p:nvPr/>
        </p:nvSpPr>
        <p:spPr>
          <a:xfrm>
            <a:off x="10308566" y="3177449"/>
            <a:ext cx="1874703" cy="50309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Location of Tweet</a:t>
            </a:r>
          </a:p>
        </p:txBody>
      </p:sp>
      <p:cxnSp>
        <p:nvCxnSpPr>
          <p:cNvPr id="22" name="直接箭头连接符 21">
            <a:extLst>
              <a:ext uri="{FF2B5EF4-FFF2-40B4-BE49-F238E27FC236}">
                <a16:creationId xmlns:a16="http://schemas.microsoft.com/office/drawing/2014/main" id="{0FE41B51-878D-4743-98FC-EDFE7462C126}"/>
              </a:ext>
            </a:extLst>
          </p:cNvPr>
          <p:cNvCxnSpPr>
            <a:cxnSpLocks/>
          </p:cNvCxnSpPr>
          <p:nvPr/>
        </p:nvCxnSpPr>
        <p:spPr>
          <a:xfrm>
            <a:off x="9727248" y="3428998"/>
            <a:ext cx="57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6D2F3CC-9C20-4268-B824-C0E16E381CC2}"/>
              </a:ext>
            </a:extLst>
          </p:cNvPr>
          <p:cNvSpPr/>
          <p:nvPr/>
        </p:nvSpPr>
        <p:spPr>
          <a:xfrm>
            <a:off x="10317297" y="1421176"/>
            <a:ext cx="1874703" cy="2699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F570CD6E-7EAF-4ED1-AF73-5CFBE6B65A64}"/>
              </a:ext>
            </a:extLst>
          </p:cNvPr>
          <p:cNvSpPr/>
          <p:nvPr/>
        </p:nvSpPr>
        <p:spPr>
          <a:xfrm>
            <a:off x="4673600" y="4230878"/>
            <a:ext cx="2844800" cy="642650"/>
          </a:xfrm>
          <a:prstGeom prst="roundRect">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Twitter Database</a:t>
            </a:r>
          </a:p>
        </p:txBody>
      </p:sp>
      <p:pic>
        <p:nvPicPr>
          <p:cNvPr id="27" name="Picture 6" descr="Image result for identity icon">
            <a:extLst>
              <a:ext uri="{FF2B5EF4-FFF2-40B4-BE49-F238E27FC236}">
                <a16:creationId xmlns:a16="http://schemas.microsoft.com/office/drawing/2014/main" id="{3A0130E1-7811-41D8-846A-6A8546C3D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717" y="5464176"/>
            <a:ext cx="1612566" cy="116170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连接符: 肘形 28">
            <a:extLst>
              <a:ext uri="{FF2B5EF4-FFF2-40B4-BE49-F238E27FC236}">
                <a16:creationId xmlns:a16="http://schemas.microsoft.com/office/drawing/2014/main" id="{4225BABB-D6B4-4AB2-A24D-9A434473CF98}"/>
              </a:ext>
            </a:extLst>
          </p:cNvPr>
          <p:cNvCxnSpPr>
            <a:stCxn id="25" idx="2"/>
            <a:endCxn id="27" idx="0"/>
          </p:cNvCxnSpPr>
          <p:nvPr/>
        </p:nvCxnSpPr>
        <p:spPr>
          <a:xfrm rot="5400000">
            <a:off x="8003387" y="2212913"/>
            <a:ext cx="1343877" cy="5158649"/>
          </a:xfrm>
          <a:prstGeom prst="bentConnector3">
            <a:avLst>
              <a:gd name="adj1" fmla="val 8115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8EC0666-8CCF-4873-BA38-7F905E3499B2}"/>
              </a:ext>
            </a:extLst>
          </p:cNvPr>
          <p:cNvCxnSpPr>
            <a:cxnSpLocks/>
            <a:stCxn id="26" idx="2"/>
            <a:endCxn id="27" idx="0"/>
          </p:cNvCxnSpPr>
          <p:nvPr/>
        </p:nvCxnSpPr>
        <p:spPr>
          <a:xfrm>
            <a:off x="6096000" y="4873528"/>
            <a:ext cx="0" cy="5906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P spid="21" grpId="0" animBg="1"/>
      <p:bldP spid="25"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2DF88E-1190-4EED-9DAD-22D5FD41487B}"/>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44412554-A27D-4A67-BB99-897528C197AD}"/>
              </a:ext>
            </a:extLst>
          </p:cNvPr>
          <p:cNvSpPr>
            <a:spLocks noGrp="1"/>
          </p:cNvSpPr>
          <p:nvPr>
            <p:ph type="sldNum" sz="quarter" idx="12"/>
          </p:nvPr>
        </p:nvSpPr>
        <p:spPr/>
        <p:txBody>
          <a:bodyPr/>
          <a:lstStyle/>
          <a:p>
            <a:fld id="{12633BAD-9368-460B-83A5-8FA1CBAFC089}" type="slidenum">
              <a:rPr lang="zh-CN" altLang="en-US" smtClean="0"/>
              <a:t>36</a:t>
            </a:fld>
            <a:endParaRPr lang="zh-CN" altLang="en-US"/>
          </a:p>
        </p:txBody>
      </p:sp>
      <p:sp>
        <p:nvSpPr>
          <p:cNvPr id="4" name="标题 3">
            <a:extLst>
              <a:ext uri="{FF2B5EF4-FFF2-40B4-BE49-F238E27FC236}">
                <a16:creationId xmlns:a16="http://schemas.microsoft.com/office/drawing/2014/main" id="{BFA9B5F0-BAF3-4663-9C73-4D6C17A76B1C}"/>
              </a:ext>
            </a:extLst>
          </p:cNvPr>
          <p:cNvSpPr>
            <a:spLocks noGrp="1"/>
          </p:cNvSpPr>
          <p:nvPr>
            <p:ph type="title"/>
          </p:nvPr>
        </p:nvSpPr>
        <p:spPr/>
        <p:txBody>
          <a:bodyPr/>
          <a:lstStyle/>
          <a:p>
            <a:r>
              <a:rPr lang="en-US" dirty="0"/>
              <a:t>Limitations of [CCS2013]</a:t>
            </a:r>
          </a:p>
        </p:txBody>
      </p:sp>
      <p:sp>
        <p:nvSpPr>
          <p:cNvPr id="5" name="内容占位符 4">
            <a:extLst>
              <a:ext uri="{FF2B5EF4-FFF2-40B4-BE49-F238E27FC236}">
                <a16:creationId xmlns:a16="http://schemas.microsoft.com/office/drawing/2014/main" id="{AA18B95C-CA81-48FE-BD46-EA498721C94C}"/>
              </a:ext>
            </a:extLst>
          </p:cNvPr>
          <p:cNvSpPr>
            <a:spLocks noGrp="1"/>
          </p:cNvSpPr>
          <p:nvPr>
            <p:ph sz="quarter" idx="13"/>
          </p:nvPr>
        </p:nvSpPr>
        <p:spPr/>
        <p:txBody>
          <a:bodyPr/>
          <a:lstStyle/>
          <a:p>
            <a:pPr marL="342900" indent="-342900">
              <a:buFont typeface="Arial" panose="020B0604020202020204" pitchFamily="34" charset="0"/>
              <a:buChar char="•"/>
            </a:pPr>
            <a:r>
              <a:rPr lang="en-US" sz="2800" dirty="0"/>
              <a:t>TCP payload sequence of tweeting in current Twitter App no long has a fixed pattern.</a:t>
            </a:r>
          </a:p>
          <a:p>
            <a:pPr marL="754380" lvl="1" indent="-342900">
              <a:buFont typeface="Arial" panose="020B0604020202020204" pitchFamily="34" charset="0"/>
              <a:buChar char="•"/>
            </a:pPr>
            <a:r>
              <a:rPr lang="en-US" sz="2600" dirty="0"/>
              <a:t>Twitter combines tweets with </a:t>
            </a:r>
            <a:r>
              <a:rPr lang="en-US" sz="2600" b="1" dirty="0"/>
              <a:t>one</a:t>
            </a:r>
            <a:r>
              <a:rPr lang="en-US" sz="2600" dirty="0"/>
              <a:t> TLS header</a:t>
            </a:r>
          </a:p>
          <a:p>
            <a:pPr marL="754380" lvl="1" indent="-342900">
              <a:buFont typeface="Arial" panose="020B0604020202020204" pitchFamily="34" charset="0"/>
              <a:buChar char="•"/>
            </a:pPr>
            <a:endParaRPr lang="en-US" sz="2600" dirty="0"/>
          </a:p>
          <a:p>
            <a:pPr marL="754380" lvl="1"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800" dirty="0">
                <a:solidFill>
                  <a:schemeClr val="tx1"/>
                </a:solidFill>
              </a:rPr>
              <a:t>The success rate of using BSSIDs of surrounding hotspots is low</a:t>
            </a:r>
          </a:p>
          <a:p>
            <a:pPr marL="754380" lvl="1" indent="-342900">
              <a:buFont typeface="Arial" panose="020B0604020202020204" pitchFamily="34" charset="0"/>
              <a:buChar char="•"/>
            </a:pPr>
            <a:r>
              <a:rPr lang="en-US" sz="2600" dirty="0">
                <a:solidFill>
                  <a:schemeClr val="tx1"/>
                </a:solidFill>
              </a:rPr>
              <a:t>Lacking sufficient hotspots</a:t>
            </a:r>
          </a:p>
          <a:p>
            <a:pPr marL="754380" lvl="1" indent="-342900">
              <a:buFont typeface="Arial" panose="020B0604020202020204" pitchFamily="34" charset="0"/>
              <a:buChar char="•"/>
            </a:pPr>
            <a:r>
              <a:rPr lang="en-US" sz="2600" dirty="0">
                <a:solidFill>
                  <a:schemeClr val="tx1"/>
                </a:solidFill>
              </a:rPr>
              <a:t>Location with large population has too many candidates to match</a:t>
            </a:r>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06306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5EBD1B-3ACB-41C7-9E56-A7C441B00558}"/>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5702D739-6E7A-4383-B597-E6F767232A69}"/>
              </a:ext>
            </a:extLst>
          </p:cNvPr>
          <p:cNvSpPr>
            <a:spLocks noGrp="1"/>
          </p:cNvSpPr>
          <p:nvPr>
            <p:ph type="sldNum" sz="quarter" idx="12"/>
          </p:nvPr>
        </p:nvSpPr>
        <p:spPr/>
        <p:txBody>
          <a:bodyPr/>
          <a:lstStyle/>
          <a:p>
            <a:fld id="{12633BAD-9368-460B-83A5-8FA1CBAFC089}" type="slidenum">
              <a:rPr lang="zh-CN" altLang="en-US" smtClean="0"/>
              <a:t>37</a:t>
            </a:fld>
            <a:endParaRPr lang="zh-CN" altLang="en-US"/>
          </a:p>
        </p:txBody>
      </p:sp>
      <p:sp>
        <p:nvSpPr>
          <p:cNvPr id="4" name="标题 3">
            <a:extLst>
              <a:ext uri="{FF2B5EF4-FFF2-40B4-BE49-F238E27FC236}">
                <a16:creationId xmlns:a16="http://schemas.microsoft.com/office/drawing/2014/main" id="{DDF08838-239C-4242-B9EE-72BFA6CD023F}"/>
              </a:ext>
            </a:extLst>
          </p:cNvPr>
          <p:cNvSpPr>
            <a:spLocks noGrp="1"/>
          </p:cNvSpPr>
          <p:nvPr>
            <p:ph type="title"/>
          </p:nvPr>
        </p:nvSpPr>
        <p:spPr/>
        <p:txBody>
          <a:bodyPr/>
          <a:lstStyle/>
          <a:p>
            <a:r>
              <a:rPr lang="en-US" dirty="0"/>
              <a:t>Our Improved Approach</a:t>
            </a:r>
          </a:p>
        </p:txBody>
      </p:sp>
      <p:pic>
        <p:nvPicPr>
          <p:cNvPr id="7" name="图片 6">
            <a:extLst>
              <a:ext uri="{FF2B5EF4-FFF2-40B4-BE49-F238E27FC236}">
                <a16:creationId xmlns:a16="http://schemas.microsoft.com/office/drawing/2014/main" id="{C21EDC16-BD57-4707-8DE9-214B93010CBB}"/>
              </a:ext>
            </a:extLst>
          </p:cNvPr>
          <p:cNvPicPr>
            <a:picLocks noChangeAspect="1"/>
          </p:cNvPicPr>
          <p:nvPr/>
        </p:nvPicPr>
        <p:blipFill>
          <a:blip r:embed="rId2"/>
          <a:stretch>
            <a:fillRect/>
          </a:stretch>
        </p:blipFill>
        <p:spPr>
          <a:xfrm>
            <a:off x="1101687" y="827325"/>
            <a:ext cx="9298236" cy="5969702"/>
          </a:xfrm>
          <a:prstGeom prst="rect">
            <a:avLst/>
          </a:prstGeom>
        </p:spPr>
      </p:pic>
    </p:spTree>
    <p:extLst>
      <p:ext uri="{BB962C8B-B14F-4D97-AF65-F5344CB8AC3E}">
        <p14:creationId xmlns:p14="http://schemas.microsoft.com/office/powerpoint/2010/main" val="2903699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59813B-2B97-44ED-BF2A-C37B4051DF27}"/>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933E9BB6-3250-4373-9725-02A3A4279BB6}"/>
              </a:ext>
            </a:extLst>
          </p:cNvPr>
          <p:cNvSpPr>
            <a:spLocks noGrp="1"/>
          </p:cNvSpPr>
          <p:nvPr>
            <p:ph type="sldNum" sz="quarter" idx="12"/>
          </p:nvPr>
        </p:nvSpPr>
        <p:spPr/>
        <p:txBody>
          <a:bodyPr/>
          <a:lstStyle/>
          <a:p>
            <a:fld id="{12633BAD-9368-460B-83A5-8FA1CBAFC089}" type="slidenum">
              <a:rPr lang="zh-CN" altLang="en-US" smtClean="0"/>
              <a:t>38</a:t>
            </a:fld>
            <a:endParaRPr lang="zh-CN" altLang="en-US"/>
          </a:p>
        </p:txBody>
      </p:sp>
      <p:sp>
        <p:nvSpPr>
          <p:cNvPr id="4" name="标题 3">
            <a:extLst>
              <a:ext uri="{FF2B5EF4-FFF2-40B4-BE49-F238E27FC236}">
                <a16:creationId xmlns:a16="http://schemas.microsoft.com/office/drawing/2014/main" id="{AC65D04A-51BE-4E39-AECA-B2DFD6AA8CB8}"/>
              </a:ext>
            </a:extLst>
          </p:cNvPr>
          <p:cNvSpPr>
            <a:spLocks noGrp="1"/>
          </p:cNvSpPr>
          <p:nvPr>
            <p:ph type="title"/>
          </p:nvPr>
        </p:nvSpPr>
        <p:spPr/>
        <p:txBody>
          <a:bodyPr/>
          <a:lstStyle/>
          <a:p>
            <a:r>
              <a:rPr lang="en-US" dirty="0"/>
              <a:t>DS-SN Correlation: Android Side Channels</a:t>
            </a:r>
          </a:p>
        </p:txBody>
      </p:sp>
      <p:graphicFrame>
        <p:nvGraphicFramePr>
          <p:cNvPr id="6" name="内容占位符 5">
            <a:extLst>
              <a:ext uri="{FF2B5EF4-FFF2-40B4-BE49-F238E27FC236}">
                <a16:creationId xmlns:a16="http://schemas.microsoft.com/office/drawing/2014/main" id="{A180DDDE-C266-461B-9158-BD7D51377C25}"/>
              </a:ext>
            </a:extLst>
          </p:cNvPr>
          <p:cNvGraphicFramePr>
            <a:graphicFrameLocks noGrp="1"/>
          </p:cNvGraphicFramePr>
          <p:nvPr>
            <p:ph sz="quarter" idx="13"/>
            <p:extLst>
              <p:ext uri="{D42A27DB-BD31-4B8C-83A1-F6EECF244321}">
                <p14:modId xmlns:p14="http://schemas.microsoft.com/office/powerpoint/2010/main" val="11223285"/>
              </p:ext>
            </p:extLst>
          </p:nvPr>
        </p:nvGraphicFramePr>
        <p:xfrm>
          <a:off x="53248" y="798669"/>
          <a:ext cx="12085504" cy="5878422"/>
        </p:xfrm>
        <a:graphic>
          <a:graphicData uri="http://schemas.openxmlformats.org/drawingml/2006/table">
            <a:tbl>
              <a:tblPr firstRow="1" bandRow="1">
                <a:tableStyleId>{073A0DAA-6AF3-43AB-8588-CEC1D06C72B9}</a:tableStyleId>
              </a:tblPr>
              <a:tblGrid>
                <a:gridCol w="2803905">
                  <a:extLst>
                    <a:ext uri="{9D8B030D-6E8A-4147-A177-3AD203B41FA5}">
                      <a16:colId xmlns:a16="http://schemas.microsoft.com/office/drawing/2014/main" val="3327258987"/>
                    </a:ext>
                  </a:extLst>
                </a:gridCol>
                <a:gridCol w="2803905">
                  <a:extLst>
                    <a:ext uri="{9D8B030D-6E8A-4147-A177-3AD203B41FA5}">
                      <a16:colId xmlns:a16="http://schemas.microsoft.com/office/drawing/2014/main" val="1480176498"/>
                    </a:ext>
                  </a:extLst>
                </a:gridCol>
                <a:gridCol w="2993928">
                  <a:extLst>
                    <a:ext uri="{9D8B030D-6E8A-4147-A177-3AD203B41FA5}">
                      <a16:colId xmlns:a16="http://schemas.microsoft.com/office/drawing/2014/main" val="1561350988"/>
                    </a:ext>
                  </a:extLst>
                </a:gridCol>
                <a:gridCol w="3483766">
                  <a:extLst>
                    <a:ext uri="{9D8B030D-6E8A-4147-A177-3AD203B41FA5}">
                      <a16:colId xmlns:a16="http://schemas.microsoft.com/office/drawing/2014/main" val="277753054"/>
                    </a:ext>
                  </a:extLst>
                </a:gridCol>
              </a:tblGrid>
              <a:tr h="1404525">
                <a:tc>
                  <a:txBody>
                    <a:bodyPr/>
                    <a:lstStyle/>
                    <a:p>
                      <a:pPr algn="ctr"/>
                      <a:r>
                        <a:rPr lang="en-US" sz="2000" dirty="0"/>
                        <a:t>Side-Channel Types</a:t>
                      </a:r>
                    </a:p>
                  </a:txBody>
                  <a:tcPr/>
                </a:tc>
                <a:tc>
                  <a:txBody>
                    <a:bodyPr/>
                    <a:lstStyle/>
                    <a:p>
                      <a:pPr algn="ctr"/>
                      <a:r>
                        <a:rPr lang="en-US" sz="2000" dirty="0"/>
                        <a:t>Detailed Values</a:t>
                      </a:r>
                    </a:p>
                  </a:txBody>
                  <a:tcPr/>
                </a:tc>
                <a:tc>
                  <a:txBody>
                    <a:bodyPr/>
                    <a:lstStyle/>
                    <a:p>
                      <a:pPr algn="ctr"/>
                      <a:r>
                        <a:rPr lang="en-US" sz="2000" dirty="0"/>
                        <a:t>Physical</a:t>
                      </a:r>
                      <a:r>
                        <a:rPr lang="en-US" dirty="0"/>
                        <a:t> </a:t>
                      </a:r>
                      <a:r>
                        <a:rPr lang="en-US" sz="2000" dirty="0"/>
                        <a:t>Meanings</a:t>
                      </a:r>
                      <a:endParaRPr lang="en-US" dirty="0"/>
                    </a:p>
                  </a:txBody>
                  <a:tcPr/>
                </a:tc>
                <a:tc>
                  <a:txBody>
                    <a:bodyPr/>
                    <a:lstStyle/>
                    <a:p>
                      <a:pPr algn="l"/>
                      <a:r>
                        <a:rPr lang="en-US" sz="2000" dirty="0"/>
                        <a:t>Access Methods</a:t>
                      </a:r>
                    </a:p>
                  </a:txBody>
                  <a:tcPr/>
                </a:tc>
                <a:extLst>
                  <a:ext uri="{0D108BD9-81ED-4DB2-BD59-A6C34878D82A}">
                    <a16:rowId xmlns:a16="http://schemas.microsoft.com/office/drawing/2014/main" val="1569711716"/>
                  </a:ext>
                </a:extLst>
              </a:tr>
              <a:tr h="325994">
                <a:tc rowSpan="4">
                  <a:txBody>
                    <a:bodyPr/>
                    <a:lstStyle/>
                    <a:p>
                      <a:pPr algn="ctr"/>
                      <a:r>
                        <a:rPr lang="en-US" dirty="0"/>
                        <a:t>Memory</a:t>
                      </a:r>
                    </a:p>
                  </a:txBody>
                  <a:tcPr/>
                </a:tc>
                <a:tc>
                  <a:txBody>
                    <a:bodyPr/>
                    <a:lstStyle/>
                    <a:p>
                      <a:pPr algn="ctr"/>
                      <a:r>
                        <a:rPr lang="en-US" sz="1800" b="0" i="0" u="none" strike="noStrike" kern="1200" baseline="0" dirty="0">
                          <a:solidFill>
                            <a:schemeClr val="dk1"/>
                          </a:solidFill>
                          <a:latin typeface="+mn-lt"/>
                          <a:ea typeface="+mn-ea"/>
                          <a:cs typeface="+mn-cs"/>
                        </a:rPr>
                        <a:t>Virtual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Total virtual memory of a process</a:t>
                      </a:r>
                      <a:endParaRPr lang="en-US" sz="1400" dirty="0"/>
                    </a:p>
                  </a:txBody>
                  <a:tcPr/>
                </a:tc>
                <a:tc rowSpan="4">
                  <a:txBody>
                    <a:bodyPr/>
                    <a:lstStyle/>
                    <a:p>
                      <a:pPr marL="342900" indent="-342900" algn="l">
                        <a:buAutoNum type="arabicPeriod"/>
                      </a:pPr>
                      <a:r>
                        <a:rPr lang="en-US" sz="1800" dirty="0" err="1"/>
                        <a:t>Debug.MemoryInfo</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statm</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r>
                        <a:rPr lang="en-US" sz="1800" b="0" i="0" u="none" strike="noStrike" kern="1200" baseline="0" dirty="0">
                          <a:solidFill>
                            <a:schemeClr val="dk1"/>
                          </a:solidFill>
                          <a:latin typeface="+mn-lt"/>
                          <a:ea typeface="+mn-ea"/>
                          <a:cs typeface="+mn-cs"/>
                        </a:rPr>
                        <a:t>/system/</a:t>
                      </a:r>
                      <a:r>
                        <a:rPr lang="en-US" sz="1800" b="0" i="0" u="none" strike="noStrike" kern="1200" baseline="0" dirty="0" err="1">
                          <a:solidFill>
                            <a:schemeClr val="dk1"/>
                          </a:solidFill>
                          <a:latin typeface="+mn-lt"/>
                          <a:ea typeface="+mn-ea"/>
                          <a:cs typeface="+mn-cs"/>
                        </a:rPr>
                        <a:t>xbin</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procrank</a:t>
                      </a:r>
                      <a:endParaRPr lang="en-US" sz="1800" b="0" i="0" u="none" strike="noStrike" kern="1200" baseline="0" dirty="0">
                        <a:solidFill>
                          <a:schemeClr val="dk1"/>
                        </a:solidFill>
                        <a:latin typeface="+mn-lt"/>
                        <a:ea typeface="+mn-ea"/>
                        <a:cs typeface="+mn-cs"/>
                      </a:endParaRPr>
                    </a:p>
                    <a:p>
                      <a:pPr algn="l"/>
                      <a:endParaRPr lang="en-US" sz="1800" dirty="0"/>
                    </a:p>
                  </a:txBody>
                  <a:tcPr/>
                </a:tc>
                <a:extLst>
                  <a:ext uri="{0D108BD9-81ED-4DB2-BD59-A6C34878D82A}">
                    <a16:rowId xmlns:a16="http://schemas.microsoft.com/office/drawing/2014/main" val="3514247614"/>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Resident Set Size</a:t>
                      </a:r>
                      <a:endParaRPr lang="en-US" dirty="0"/>
                    </a:p>
                  </a:txBody>
                  <a:tcPr/>
                </a:tc>
                <a:tc>
                  <a:txBody>
                    <a:bodyPr/>
                    <a:lstStyle/>
                    <a:p>
                      <a:pPr algn="ctr"/>
                      <a:r>
                        <a:rPr lang="en-US" sz="1400" dirty="0"/>
                        <a:t>Total physical memory of a process</a:t>
                      </a:r>
                    </a:p>
                  </a:txBody>
                  <a:tcPr/>
                </a:tc>
                <a:tc vMerge="1">
                  <a:txBody>
                    <a:bodyPr/>
                    <a:lstStyle/>
                    <a:p>
                      <a:endParaRPr lang="en-US"/>
                    </a:p>
                  </a:txBody>
                  <a:tcPr/>
                </a:tc>
                <a:extLst>
                  <a:ext uri="{0D108BD9-81ED-4DB2-BD59-A6C34878D82A}">
                    <a16:rowId xmlns:a16="http://schemas.microsoft.com/office/drawing/2014/main" val="3203415935"/>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Proportional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Memory shared</a:t>
                      </a:r>
                      <a:endParaRPr lang="en-US" sz="1400" dirty="0"/>
                    </a:p>
                  </a:txBody>
                  <a:tcPr/>
                </a:tc>
                <a:tc vMerge="1">
                  <a:txBody>
                    <a:bodyPr/>
                    <a:lstStyle/>
                    <a:p>
                      <a:endParaRPr lang="en-US"/>
                    </a:p>
                  </a:txBody>
                  <a:tcPr/>
                </a:tc>
                <a:extLst>
                  <a:ext uri="{0D108BD9-81ED-4DB2-BD59-A6C34878D82A}">
                    <a16:rowId xmlns:a16="http://schemas.microsoft.com/office/drawing/2014/main" val="939237687"/>
                  </a:ext>
                </a:extLst>
              </a:tr>
              <a:tr h="325994">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Unique Set Size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set of pages of a process</a:t>
                      </a:r>
                      <a:endParaRPr lang="en-US" sz="1400" dirty="0"/>
                    </a:p>
                  </a:txBody>
                  <a:tcPr/>
                </a:tc>
                <a:tc vMerge="1">
                  <a:txBody>
                    <a:bodyPr/>
                    <a:lstStyle/>
                    <a:p>
                      <a:endParaRPr lang="en-US"/>
                    </a:p>
                  </a:txBody>
                  <a:tcPr/>
                </a:tc>
                <a:extLst>
                  <a:ext uri="{0D108BD9-81ED-4DB2-BD59-A6C34878D82A}">
                    <a16:rowId xmlns:a16="http://schemas.microsoft.com/office/drawing/2014/main" val="741866119"/>
                  </a:ext>
                </a:extLst>
              </a:tr>
              <a:tr h="468178">
                <a:tc rowSpan="3">
                  <a:txBody>
                    <a:bodyPr/>
                    <a:lstStyle/>
                    <a:p>
                      <a:pPr algn="ctr"/>
                      <a:r>
                        <a:rPr lang="en-US" dirty="0"/>
                        <a:t>CPU Usages</a:t>
                      </a:r>
                    </a:p>
                  </a:txBody>
                  <a:tcPr/>
                </a:tc>
                <a:tc>
                  <a:txBody>
                    <a:bodyPr/>
                    <a:lstStyle/>
                    <a:p>
                      <a:pPr algn="ctr"/>
                      <a:r>
                        <a:rPr lang="en-US" dirty="0"/>
                        <a:t>CPU Usage Rate</a:t>
                      </a:r>
                    </a:p>
                  </a:txBody>
                  <a:tcPr/>
                </a:tc>
                <a:tc>
                  <a:txBody>
                    <a:bodyPr/>
                    <a:lstStyle/>
                    <a:p>
                      <a:pPr algn="ctr"/>
                      <a:r>
                        <a:rPr lang="en-US" sz="1400" b="0" i="0" u="none" strike="noStrike" kern="1200" baseline="0" dirty="0">
                          <a:solidFill>
                            <a:schemeClr val="dk1"/>
                          </a:solidFill>
                          <a:latin typeface="+mn-lt"/>
                          <a:ea typeface="+mn-ea"/>
                          <a:cs typeface="+mn-cs"/>
                        </a:rPr>
                        <a:t>The total percentage of time a CPU operates on a running process</a:t>
                      </a:r>
                      <a:endParaRPr lang="en-US" sz="1400" dirty="0"/>
                    </a:p>
                  </a:txBody>
                  <a:tcPr/>
                </a:tc>
                <a:tc rowSpan="3">
                  <a:txBody>
                    <a:bodyPr/>
                    <a:lstStyle/>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/stat</a:t>
                      </a:r>
                    </a:p>
                    <a:p>
                      <a:pPr marL="342900" indent="-342900" algn="l">
                        <a:buAutoNum type="arabicPeriod"/>
                      </a:pPr>
                      <a:endParaRPr lang="en-US" sz="1800" b="0" i="0" u="none" strike="noStrike" kern="1200" baseline="0" dirty="0">
                        <a:solidFill>
                          <a:schemeClr val="dk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kern="1200" baseline="0" dirty="0">
                          <a:solidFill>
                            <a:schemeClr val="dk1"/>
                          </a:solidFill>
                          <a:latin typeface="+mn-lt"/>
                          <a:ea typeface="+mn-ea"/>
                          <a:cs typeface="+mn-cs"/>
                        </a:rPr>
                        <a:t>“top” and “</a:t>
                      </a:r>
                      <a:r>
                        <a:rPr lang="en-US" sz="1800" b="0" i="0" u="none" strike="noStrike" kern="1200" baseline="0" dirty="0" err="1">
                          <a:solidFill>
                            <a:schemeClr val="dk1"/>
                          </a:solidFill>
                          <a:latin typeface="+mn-lt"/>
                          <a:ea typeface="+mn-ea"/>
                          <a:cs typeface="+mn-cs"/>
                        </a:rPr>
                        <a:t>ps</a:t>
                      </a:r>
                      <a:r>
                        <a:rPr lang="en-US" sz="1800" b="0" i="0" u="none" strike="noStrike" kern="1200" baseline="0" dirty="0">
                          <a:solidFill>
                            <a:schemeClr val="dk1"/>
                          </a:solidFill>
                          <a:latin typeface="+mn-lt"/>
                          <a:ea typeface="+mn-ea"/>
                          <a:cs typeface="+mn-cs"/>
                        </a:rPr>
                        <a:t>” command</a:t>
                      </a:r>
                    </a:p>
                    <a:p>
                      <a:pPr marL="342900" indent="-342900" algn="l">
                        <a:buAutoNum type="arabicPeriod"/>
                      </a:pPr>
                      <a:endParaRPr lang="en-US" sz="1800" dirty="0"/>
                    </a:p>
                  </a:txBody>
                  <a:tcPr/>
                </a:tc>
                <a:extLst>
                  <a:ext uri="{0D108BD9-81ED-4DB2-BD59-A6C34878D82A}">
                    <a16:rowId xmlns:a16="http://schemas.microsoft.com/office/drawing/2014/main" val="2309918993"/>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User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user code of a process</a:t>
                      </a:r>
                      <a:endParaRPr lang="en-US" sz="1400" dirty="0"/>
                    </a:p>
                  </a:txBody>
                  <a:tcPr/>
                </a:tc>
                <a:tc vMerge="1">
                  <a:txBody>
                    <a:bodyPr/>
                    <a:lstStyle/>
                    <a:p>
                      <a:endParaRPr lang="en-US"/>
                    </a:p>
                  </a:txBody>
                  <a:tcPr/>
                </a:tc>
                <a:extLst>
                  <a:ext uri="{0D108BD9-81ED-4DB2-BD59-A6C34878D82A}">
                    <a16:rowId xmlns:a16="http://schemas.microsoft.com/office/drawing/2014/main" val="3452809312"/>
                  </a:ext>
                </a:extLst>
              </a:tr>
              <a:tr h="461825">
                <a:tc vMerge="1">
                  <a:txBody>
                    <a:bodyPr/>
                    <a:lstStyle/>
                    <a:p>
                      <a:endParaRPr lang="en-US"/>
                    </a:p>
                  </a:txBody>
                  <a:tcPr/>
                </a:tc>
                <a:tc>
                  <a:txBody>
                    <a:bodyPr/>
                    <a:lstStyle/>
                    <a:p>
                      <a:pPr algn="ctr"/>
                      <a:r>
                        <a:rPr lang="en-US" sz="1800" b="0" i="0" u="none" strike="noStrike" kern="1200" baseline="0" dirty="0">
                          <a:solidFill>
                            <a:schemeClr val="dk1"/>
                          </a:solidFill>
                          <a:latin typeface="+mn-lt"/>
                          <a:ea typeface="+mn-ea"/>
                          <a:cs typeface="+mn-cs"/>
                        </a:rPr>
                        <a:t>System Time</a:t>
                      </a:r>
                      <a:endParaRPr lang="en-US" dirty="0"/>
                    </a:p>
                  </a:txBody>
                  <a:tcPr/>
                </a:tc>
                <a:tc>
                  <a:txBody>
                    <a:bodyPr/>
                    <a:lstStyle/>
                    <a:p>
                      <a:pPr algn="ctr"/>
                      <a:r>
                        <a:rPr lang="en-US" sz="1400" b="0" i="0" u="none" strike="noStrike" kern="1200" baseline="0" dirty="0">
                          <a:solidFill>
                            <a:schemeClr val="dk1"/>
                          </a:solidFill>
                          <a:latin typeface="+mn-lt"/>
                          <a:ea typeface="+mn-ea"/>
                          <a:cs typeface="+mn-cs"/>
                        </a:rPr>
                        <a:t>The CPU time spent in the system code</a:t>
                      </a:r>
                      <a:endParaRPr lang="en-US" sz="1400" dirty="0"/>
                    </a:p>
                  </a:txBody>
                  <a:tcPr/>
                </a:tc>
                <a:tc vMerge="1">
                  <a:txBody>
                    <a:bodyPr/>
                    <a:lstStyle/>
                    <a:p>
                      <a:endParaRPr lang="en-US"/>
                    </a:p>
                  </a:txBody>
                  <a:tcPr/>
                </a:tc>
                <a:extLst>
                  <a:ext uri="{0D108BD9-81ED-4DB2-BD59-A6C34878D82A}">
                    <a16:rowId xmlns:a16="http://schemas.microsoft.com/office/drawing/2014/main" val="3665598426"/>
                  </a:ext>
                </a:extLst>
              </a:tr>
              <a:tr h="518160">
                <a:tc rowSpan="2">
                  <a:txBody>
                    <a:bodyPr/>
                    <a:lstStyle/>
                    <a:p>
                      <a:pPr algn="ctr"/>
                      <a:r>
                        <a:rPr lang="en-US" dirty="0"/>
                        <a:t>Network Data</a:t>
                      </a:r>
                    </a:p>
                  </a:txBody>
                  <a:tcPr/>
                </a:tc>
                <a:tc>
                  <a:txBody>
                    <a:bodyPr/>
                    <a:lstStyle/>
                    <a:p>
                      <a:pPr algn="ctr"/>
                      <a:r>
                        <a:rPr lang="en-US" dirty="0" err="1"/>
                        <a:t>Tcp_snd</a:t>
                      </a:r>
                      <a:endParaRPr lang="en-US" dirty="0"/>
                    </a:p>
                  </a:txBody>
                  <a:tcPr/>
                </a:tc>
                <a:tc>
                  <a:txBody>
                    <a:bodyPr/>
                    <a:lstStyle/>
                    <a:p>
                      <a:pPr algn="ctr"/>
                      <a:r>
                        <a:rPr lang="en-US" sz="1400" dirty="0"/>
                        <a:t>The number of total sent TCP packets</a:t>
                      </a:r>
                    </a:p>
                  </a:txBody>
                  <a:tcPr/>
                </a:tc>
                <a:tc rowSpan="2">
                  <a:txBody>
                    <a:bodyPr/>
                    <a:lstStyle/>
                    <a:p>
                      <a:pPr marL="342900" indent="-342900" algn="l">
                        <a:buAutoNum type="arabicPeriod"/>
                      </a:pPr>
                      <a:r>
                        <a:rPr lang="en-US" sz="1800" b="0" i="0" u="none" strike="noStrike" kern="1200" baseline="0" dirty="0" err="1">
                          <a:solidFill>
                            <a:schemeClr val="dk1"/>
                          </a:solidFill>
                          <a:latin typeface="+mn-lt"/>
                          <a:ea typeface="+mn-ea"/>
                          <a:cs typeface="+mn-cs"/>
                        </a:rPr>
                        <a:t>getUidRxBytes</a:t>
                      </a:r>
                      <a:endParaRPr lang="en-US" sz="1800" b="0" i="0" u="none" strike="noStrike" kern="1200" baseline="0" dirty="0">
                        <a:solidFill>
                          <a:schemeClr val="dk1"/>
                        </a:solidFill>
                        <a:latin typeface="+mn-lt"/>
                        <a:ea typeface="+mn-ea"/>
                        <a:cs typeface="+mn-cs"/>
                      </a:endParaRPr>
                    </a:p>
                    <a:p>
                      <a:pPr marL="342900" indent="-342900" algn="l">
                        <a:buAutoNum type="arabicPeriod"/>
                      </a:pPr>
                      <a:r>
                        <a:rPr lang="en-US" sz="1800" b="0" i="0" u="none" strike="noStrike" kern="1200" baseline="0" dirty="0">
                          <a:solidFill>
                            <a:schemeClr val="dk1"/>
                          </a:solidFill>
                          <a:latin typeface="+mn-lt"/>
                          <a:ea typeface="+mn-ea"/>
                          <a:cs typeface="+mn-cs"/>
                        </a:rPr>
                        <a:t>/proc/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 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tcp_snd</a:t>
                      </a:r>
                      <a:r>
                        <a:rPr lang="en-US" sz="1800" b="0" i="0" u="none" strike="noStrike" kern="1200" baseline="0" dirty="0">
                          <a:solidFill>
                            <a:schemeClr val="dk1"/>
                          </a:solidFill>
                          <a:latin typeface="+mn-lt"/>
                          <a:ea typeface="+mn-ea"/>
                          <a:cs typeface="+mn-cs"/>
                        </a:rPr>
                        <a:t> and /proc/</a:t>
                      </a:r>
                      <a:r>
                        <a:rPr lang="en-US" sz="1800" b="0" i="0" u="none" strike="noStrike" kern="1200" baseline="0" dirty="0" err="1">
                          <a:solidFill>
                            <a:schemeClr val="dk1"/>
                          </a:solidFill>
                          <a:latin typeface="+mn-lt"/>
                          <a:ea typeface="+mn-ea"/>
                          <a:cs typeface="+mn-cs"/>
                        </a:rPr>
                        <a:t>uid</a:t>
                      </a:r>
                      <a:r>
                        <a:rPr lang="en-US" sz="1800" b="0" i="0" u="none" strike="noStrike" kern="1200" baseline="0" dirty="0">
                          <a:solidFill>
                            <a:schemeClr val="dk1"/>
                          </a:solidFill>
                          <a:latin typeface="+mn-lt"/>
                          <a:ea typeface="+mn-ea"/>
                          <a:cs typeface="+mn-cs"/>
                        </a:rPr>
                        <a:t>/stat/</a:t>
                      </a:r>
                      <a:r>
                        <a:rPr lang="en-US" sz="1800" b="0" i="0" u="none" strike="noStrike" kern="1200" baseline="0" dirty="0" err="1">
                          <a:solidFill>
                            <a:schemeClr val="dk1"/>
                          </a:solidFill>
                          <a:latin typeface="+mn-lt"/>
                          <a:ea typeface="+mn-ea"/>
                          <a:cs typeface="+mn-cs"/>
                        </a:rPr>
                        <a:t>pid</a:t>
                      </a:r>
                      <a:r>
                        <a:rPr lang="en-US" sz="1800" b="0" i="0" u="none" strike="noStrike" kern="1200" baseline="0" dirty="0">
                          <a:solidFill>
                            <a:schemeClr val="dk1"/>
                          </a:solidFill>
                          <a:latin typeface="+mn-lt"/>
                          <a:ea typeface="+mn-ea"/>
                          <a:cs typeface="+mn-cs"/>
                        </a:rPr>
                        <a:t>/</a:t>
                      </a:r>
                      <a:r>
                        <a:rPr lang="en-US" sz="1800" b="0" i="0" u="none" strike="noStrike" kern="1200" baseline="0" dirty="0" err="1">
                          <a:solidFill>
                            <a:schemeClr val="dk1"/>
                          </a:solidFill>
                          <a:latin typeface="+mn-lt"/>
                          <a:ea typeface="+mn-ea"/>
                          <a:cs typeface="+mn-cs"/>
                        </a:rPr>
                        <a:t>tcp_rcv</a:t>
                      </a:r>
                      <a:endParaRPr lang="en-US" sz="1800" dirty="0"/>
                    </a:p>
                  </a:txBody>
                  <a:tcPr/>
                </a:tc>
                <a:extLst>
                  <a:ext uri="{0D108BD9-81ED-4DB2-BD59-A6C34878D82A}">
                    <a16:rowId xmlns:a16="http://schemas.microsoft.com/office/drawing/2014/main" val="2910255058"/>
                  </a:ext>
                </a:extLst>
              </a:tr>
              <a:tr h="842152">
                <a:tc vMerge="1">
                  <a:txBody>
                    <a:bodyPr/>
                    <a:lstStyle/>
                    <a:p>
                      <a:endParaRPr lang="en-US"/>
                    </a:p>
                  </a:txBody>
                  <a:tcPr/>
                </a:tc>
                <a:tc>
                  <a:txBody>
                    <a:bodyPr/>
                    <a:lstStyle/>
                    <a:p>
                      <a:pPr algn="ctr"/>
                      <a:r>
                        <a:rPr lang="en-US" dirty="0" err="1"/>
                        <a:t>Tcp_rcv</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The number of total received TCP packets</a:t>
                      </a:r>
                    </a:p>
                  </a:txBody>
                  <a:tcPr/>
                </a:tc>
                <a:tc vMerge="1">
                  <a:txBody>
                    <a:bodyPr/>
                    <a:lstStyle/>
                    <a:p>
                      <a:endParaRPr lang="en-US"/>
                    </a:p>
                  </a:txBody>
                  <a:tcPr/>
                </a:tc>
                <a:extLst>
                  <a:ext uri="{0D108BD9-81ED-4DB2-BD59-A6C34878D82A}">
                    <a16:rowId xmlns:a16="http://schemas.microsoft.com/office/drawing/2014/main" val="1924589264"/>
                  </a:ext>
                </a:extLst>
              </a:tr>
            </a:tbl>
          </a:graphicData>
        </a:graphic>
      </p:graphicFrame>
    </p:spTree>
    <p:extLst>
      <p:ext uri="{BB962C8B-B14F-4D97-AF65-F5344CB8AC3E}">
        <p14:creationId xmlns:p14="http://schemas.microsoft.com/office/powerpoint/2010/main" val="359220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288D7E-89F1-4275-AA38-2958EFEF8D8B}"/>
              </a:ext>
            </a:extLst>
          </p:cNvPr>
          <p:cNvSpPr>
            <a:spLocks noGrp="1"/>
          </p:cNvSpPr>
          <p:nvPr>
            <p:ph type="dt" sz="half" idx="10"/>
          </p:nvPr>
        </p:nvSpPr>
        <p:spPr/>
        <p:txBody>
          <a:bodyPr/>
          <a:lstStyle/>
          <a:p>
            <a:fld id="{FEA7353B-AB67-4F4D-8323-CA94D33CA426}" type="datetime1">
              <a:rPr lang="en-US" altLang="zh-CN" smtClean="0"/>
              <a:t>11/30/2018</a:t>
            </a:fld>
            <a:endParaRPr lang="zh-CN" altLang="en-US" dirty="0"/>
          </a:p>
        </p:txBody>
      </p:sp>
      <p:sp>
        <p:nvSpPr>
          <p:cNvPr id="3" name="灯片编号占位符 2">
            <a:extLst>
              <a:ext uri="{FF2B5EF4-FFF2-40B4-BE49-F238E27FC236}">
                <a16:creationId xmlns:a16="http://schemas.microsoft.com/office/drawing/2014/main" id="{8FEF6114-0B0A-46D1-ABE9-F01FCEAEF95A}"/>
              </a:ext>
            </a:extLst>
          </p:cNvPr>
          <p:cNvSpPr>
            <a:spLocks noGrp="1"/>
          </p:cNvSpPr>
          <p:nvPr>
            <p:ph type="sldNum" sz="quarter" idx="12"/>
          </p:nvPr>
        </p:nvSpPr>
        <p:spPr/>
        <p:txBody>
          <a:bodyPr/>
          <a:lstStyle/>
          <a:p>
            <a:fld id="{12633BAD-9368-460B-83A5-8FA1CBAFC089}" type="slidenum">
              <a:rPr lang="zh-CN" altLang="en-US" smtClean="0"/>
              <a:t>39</a:t>
            </a:fld>
            <a:endParaRPr lang="zh-CN" altLang="en-US"/>
          </a:p>
        </p:txBody>
      </p:sp>
      <p:sp>
        <p:nvSpPr>
          <p:cNvPr id="4" name="标题 3">
            <a:extLst>
              <a:ext uri="{FF2B5EF4-FFF2-40B4-BE49-F238E27FC236}">
                <a16:creationId xmlns:a16="http://schemas.microsoft.com/office/drawing/2014/main" id="{3F8BBDD3-F482-4093-9547-67342E552E3A}"/>
              </a:ext>
            </a:extLst>
          </p:cNvPr>
          <p:cNvSpPr>
            <a:spLocks noGrp="1"/>
          </p:cNvSpPr>
          <p:nvPr>
            <p:ph type="title"/>
          </p:nvPr>
        </p:nvSpPr>
        <p:spPr/>
        <p:txBody>
          <a:bodyPr/>
          <a:lstStyle/>
          <a:p>
            <a:r>
              <a:rPr lang="en-US" dirty="0"/>
              <a:t>DS-SN Correlation: Observation</a:t>
            </a:r>
          </a:p>
        </p:txBody>
      </p:sp>
      <p:sp>
        <p:nvSpPr>
          <p:cNvPr id="5" name="内容占位符 4">
            <a:extLst>
              <a:ext uri="{FF2B5EF4-FFF2-40B4-BE49-F238E27FC236}">
                <a16:creationId xmlns:a16="http://schemas.microsoft.com/office/drawing/2014/main" id="{91883EB0-C068-44C8-909A-CCC426B056F7}"/>
              </a:ext>
            </a:extLst>
          </p:cNvPr>
          <p:cNvSpPr>
            <a:spLocks noGrp="1"/>
          </p:cNvSpPr>
          <p:nvPr>
            <p:ph sz="quarter" idx="13"/>
          </p:nvPr>
        </p:nvSpPr>
        <p:spPr/>
        <p:txBody>
          <a:bodyPr/>
          <a:lstStyle/>
          <a:p>
            <a:pPr marL="342900" indent="-342900">
              <a:buFont typeface="Arial" panose="020B0604020202020204" pitchFamily="34" charset="0"/>
              <a:buChar char="•"/>
            </a:pPr>
            <a:r>
              <a:rPr lang="en-US" dirty="0"/>
              <a:t>The VSS changes when user is using Twitter</a:t>
            </a:r>
          </a:p>
        </p:txBody>
      </p:sp>
      <p:graphicFrame>
        <p:nvGraphicFramePr>
          <p:cNvPr id="6" name="对象 5">
            <a:extLst>
              <a:ext uri="{FF2B5EF4-FFF2-40B4-BE49-F238E27FC236}">
                <a16:creationId xmlns:a16="http://schemas.microsoft.com/office/drawing/2014/main" id="{FF7BC426-8239-4D4C-9153-6400F7BFC1B5}"/>
              </a:ext>
            </a:extLst>
          </p:cNvPr>
          <p:cNvGraphicFramePr>
            <a:graphicFrameLocks noChangeAspect="1"/>
          </p:cNvGraphicFramePr>
          <p:nvPr>
            <p:extLst>
              <p:ext uri="{D42A27DB-BD31-4B8C-83A1-F6EECF244321}">
                <p14:modId xmlns:p14="http://schemas.microsoft.com/office/powerpoint/2010/main" val="2071918055"/>
              </p:ext>
            </p:extLst>
          </p:nvPr>
        </p:nvGraphicFramePr>
        <p:xfrm>
          <a:off x="1414724" y="1446774"/>
          <a:ext cx="9362552" cy="5167690"/>
        </p:xfrm>
        <a:graphic>
          <a:graphicData uri="http://schemas.openxmlformats.org/presentationml/2006/ole">
            <mc:AlternateContent xmlns:mc="http://schemas.openxmlformats.org/markup-compatibility/2006">
              <mc:Choice xmlns:v="urn:schemas-microsoft-com:vml" Requires="v">
                <p:oleObj spid="_x0000_s1127" name="Acrobat Document" r:id="rId4" imgW="12667943" imgH="6991203" progId="Acrobat.Document.DC">
                  <p:embed/>
                </p:oleObj>
              </mc:Choice>
              <mc:Fallback>
                <p:oleObj name="Acrobat Document" r:id="rId4" imgW="12667943" imgH="6991203" progId="Acrobat.Document.DC">
                  <p:embed/>
                  <p:pic>
                    <p:nvPicPr>
                      <p:cNvPr id="0" name=""/>
                      <p:cNvPicPr/>
                      <p:nvPr/>
                    </p:nvPicPr>
                    <p:blipFill>
                      <a:blip r:embed="rId5"/>
                      <a:stretch>
                        <a:fillRect/>
                      </a:stretch>
                    </p:blipFill>
                    <p:spPr>
                      <a:xfrm>
                        <a:off x="1414724" y="1446774"/>
                        <a:ext cx="9362552" cy="5167690"/>
                      </a:xfrm>
                      <a:prstGeom prst="rect">
                        <a:avLst/>
                      </a:prstGeom>
                    </p:spPr>
                  </p:pic>
                </p:oleObj>
              </mc:Fallback>
            </mc:AlternateContent>
          </a:graphicData>
        </a:graphic>
      </p:graphicFrame>
    </p:spTree>
    <p:extLst>
      <p:ext uri="{BB962C8B-B14F-4D97-AF65-F5344CB8AC3E}">
        <p14:creationId xmlns:p14="http://schemas.microsoft.com/office/powerpoint/2010/main" val="374493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6982" y="122571"/>
            <a:ext cx="9239732" cy="452168"/>
          </a:xfrm>
        </p:spPr>
        <p:txBody>
          <a:bodyPr>
            <a:normAutofit fontScale="90000"/>
          </a:bodyPr>
          <a:lstStyle/>
          <a:p>
            <a:r>
              <a:rPr lang="en-US" sz="4000" dirty="0">
                <a:latin typeface="Arial" charset="0"/>
                <a:ea typeface="Arial" charset="0"/>
                <a:cs typeface="Arial" charset="0"/>
              </a:rPr>
              <a:t>What Are Smart Devices?</a:t>
            </a:r>
          </a:p>
        </p:txBody>
      </p:sp>
      <p:sp>
        <p:nvSpPr>
          <p:cNvPr id="5" name="Slide Number Placeholder 4"/>
          <p:cNvSpPr>
            <a:spLocks noGrp="1"/>
          </p:cNvSpPr>
          <p:nvPr>
            <p:ph type="sldNum" sz="quarter" idx="12"/>
          </p:nvPr>
        </p:nvSpPr>
        <p:spPr/>
        <p:txBody>
          <a:bodyPr/>
          <a:lstStyle/>
          <a:p>
            <a:fld id="{12633BAD-9368-460B-83A5-8FA1CBAFC089}" type="slidenum">
              <a:rPr lang="zh-CN" altLang="en-US" smtClean="0"/>
              <a:t>4</a:t>
            </a:fld>
            <a:endParaRPr lang="zh-CN" altLang="en-US"/>
          </a:p>
        </p:txBody>
      </p:sp>
      <p:pic>
        <p:nvPicPr>
          <p:cNvPr id="1026" name="Picture 2" descr="Related image">
            <a:extLst>
              <a:ext uri="{FF2B5EF4-FFF2-40B4-BE49-F238E27FC236}">
                <a16:creationId xmlns:a16="http://schemas.microsoft.com/office/drawing/2014/main" id="{49CA1F38-55B0-486D-8A07-AA5DB074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24" y="1227978"/>
            <a:ext cx="6985132" cy="5398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9250D7E-FF4D-4E9B-81A4-D399B7A68845}"/>
              </a:ext>
            </a:extLst>
          </p:cNvPr>
          <p:cNvSpPr/>
          <p:nvPr/>
        </p:nvSpPr>
        <p:spPr>
          <a:xfrm>
            <a:off x="7590849" y="1262634"/>
            <a:ext cx="4551021" cy="2246769"/>
          </a:xfrm>
          <a:prstGeom prst="rect">
            <a:avLst/>
          </a:prstGeom>
        </p:spPr>
        <p:txBody>
          <a:bodyPr wrap="square">
            <a:spAutoFit/>
          </a:bodyPr>
          <a:lstStyle/>
          <a:p>
            <a:pPr algn="ctr"/>
            <a:r>
              <a:rPr lang="en-US" sz="2800" b="1" dirty="0">
                <a:solidFill>
                  <a:srgbClr val="222222"/>
                </a:solidFill>
                <a:latin typeface="Arial" panose="020B0604020202020204" pitchFamily="34" charset="0"/>
              </a:rPr>
              <a:t>Smart devices</a:t>
            </a:r>
            <a:r>
              <a:rPr lang="en-US" sz="2800" dirty="0">
                <a:solidFill>
                  <a:srgbClr val="222222"/>
                </a:solidFill>
                <a:latin typeface="Arial" panose="020B0604020202020204" pitchFamily="34" charset="0"/>
              </a:rPr>
              <a:t> are electronic devices that are connected to each other and to the servers via different wireless protocols. </a:t>
            </a:r>
            <a:endParaRPr lang="en-US" sz="2800" dirty="0"/>
          </a:p>
        </p:txBody>
      </p:sp>
      <p:sp>
        <p:nvSpPr>
          <p:cNvPr id="9" name="矩形 8">
            <a:extLst>
              <a:ext uri="{FF2B5EF4-FFF2-40B4-BE49-F238E27FC236}">
                <a16:creationId xmlns:a16="http://schemas.microsoft.com/office/drawing/2014/main" id="{9B013346-A203-427C-8C5B-C5BF68A2705A}"/>
              </a:ext>
            </a:extLst>
          </p:cNvPr>
          <p:cNvSpPr/>
          <p:nvPr/>
        </p:nvSpPr>
        <p:spPr>
          <a:xfrm>
            <a:off x="7267309" y="5364344"/>
            <a:ext cx="4899098" cy="369332"/>
          </a:xfrm>
          <a:prstGeom prst="rect">
            <a:avLst/>
          </a:prstGeom>
        </p:spPr>
        <p:txBody>
          <a:bodyPr wrap="none">
            <a:spAutoFit/>
          </a:bodyPr>
          <a:lstStyle/>
          <a:p>
            <a:r>
              <a:rPr lang="en-US" dirty="0"/>
              <a:t>https://en.wikipedia.org/wiki/Smart_device</a:t>
            </a:r>
          </a:p>
        </p:txBody>
      </p:sp>
    </p:spTree>
    <p:extLst>
      <p:ext uri="{BB962C8B-B14F-4D97-AF65-F5344CB8AC3E}">
        <p14:creationId xmlns:p14="http://schemas.microsoft.com/office/powerpoint/2010/main" val="1346530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83CEFDC-84D0-4DA3-A747-C03FAECD5B61}"/>
              </a:ext>
            </a:extLst>
          </p:cNvPr>
          <p:cNvSpPr>
            <a:spLocks noGrp="1"/>
          </p:cNvSpPr>
          <p:nvPr>
            <p:ph type="sldNum" sz="quarter" idx="12"/>
          </p:nvPr>
        </p:nvSpPr>
        <p:spPr/>
        <p:txBody>
          <a:bodyPr/>
          <a:lstStyle/>
          <a:p>
            <a:fld id="{12633BAD-9368-460B-83A5-8FA1CBAFC089}" type="slidenum">
              <a:rPr lang="zh-CN" altLang="en-US" smtClean="0"/>
              <a:t>40</a:t>
            </a:fld>
            <a:endParaRPr lang="zh-CN" altLang="en-US"/>
          </a:p>
        </p:txBody>
      </p:sp>
      <p:sp>
        <p:nvSpPr>
          <p:cNvPr id="4" name="标题 3">
            <a:extLst>
              <a:ext uri="{FF2B5EF4-FFF2-40B4-BE49-F238E27FC236}">
                <a16:creationId xmlns:a16="http://schemas.microsoft.com/office/drawing/2014/main" id="{869362B9-307F-4AB2-AC24-18A62D798638}"/>
              </a:ext>
            </a:extLst>
          </p:cNvPr>
          <p:cNvSpPr>
            <a:spLocks noGrp="1"/>
          </p:cNvSpPr>
          <p:nvPr>
            <p:ph type="title"/>
          </p:nvPr>
        </p:nvSpPr>
        <p:spPr/>
        <p:txBody>
          <a:bodyPr>
            <a:normAutofit fontScale="90000"/>
          </a:bodyPr>
          <a:lstStyle/>
          <a:p>
            <a:r>
              <a:rPr lang="en-US" dirty="0"/>
              <a:t>DS-SN Correlation: Memory Regression </a:t>
            </a:r>
            <a:r>
              <a:rPr lang="en-US" altLang="zh-CN" dirty="0"/>
              <a:t>Algorithm</a:t>
            </a:r>
            <a:endParaRPr lang="en-US" dirty="0"/>
          </a:p>
        </p:txBody>
      </p:sp>
      <p:sp>
        <p:nvSpPr>
          <p:cNvPr id="5" name="内容占位符 4">
            <a:extLst>
              <a:ext uri="{FF2B5EF4-FFF2-40B4-BE49-F238E27FC236}">
                <a16:creationId xmlns:a16="http://schemas.microsoft.com/office/drawing/2014/main" id="{CBC61BC5-541D-4B52-B0D1-31B2A002AA25}"/>
              </a:ext>
            </a:extLst>
          </p:cNvPr>
          <p:cNvSpPr>
            <a:spLocks noGrp="1"/>
          </p:cNvSpPr>
          <p:nvPr>
            <p:ph sz="quarter" idx="13"/>
          </p:nvPr>
        </p:nvSpPr>
        <p:spPr>
          <a:xfrm>
            <a:off x="204487" y="755480"/>
            <a:ext cx="4742439" cy="5913040"/>
          </a:xfrm>
        </p:spPr>
        <p:txBody>
          <a:bodyPr/>
          <a:lstStyle/>
          <a:p>
            <a:pPr marL="342900" indent="-342900">
              <a:buFont typeface="Arial" panose="020B0604020202020204" pitchFamily="34" charset="0"/>
              <a:buChar char="•"/>
            </a:pPr>
            <a:r>
              <a:rPr lang="en-US" dirty="0"/>
              <a:t>Use a neural network to model the slopes of Activity transition pattern. </a:t>
            </a:r>
          </a:p>
          <a:p>
            <a:pPr marL="342900" indent="-342900">
              <a:buFont typeface="Arial" panose="020B0604020202020204" pitchFamily="34" charset="0"/>
              <a:buChar char="•"/>
            </a:pPr>
            <a:endParaRPr lang="en-US" dirty="0"/>
          </a:p>
          <a:p>
            <a:endParaRPr lang="en-US" altLang="zh-CN" dirty="0"/>
          </a:p>
          <a:p>
            <a:pPr marL="342900" indent="-342900">
              <a:buFont typeface="Arial" panose="020B0604020202020204" pitchFamily="34" charset="0"/>
              <a:buChar char="•"/>
            </a:pPr>
            <a:r>
              <a:rPr lang="en-US" altLang="zh-CN" dirty="0"/>
              <a:t>Use sliding window to calculate vector of slopes of target VSS</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a:t>Calculate the MSE of the target VSS and the pattern</a:t>
            </a:r>
          </a:p>
          <a:p>
            <a:pPr marL="342900" indent="-342900">
              <a:buFont typeface="Arial" panose="020B0604020202020204" pitchFamily="34" charset="0"/>
              <a:buChar char="•"/>
            </a:pPr>
            <a:r>
              <a:rPr lang="en-US" altLang="zh-CN" dirty="0"/>
              <a:t>If                                                                                             then we say there is a match with the target Activity Transition.</a:t>
            </a:r>
          </a:p>
        </p:txBody>
      </p:sp>
      <p:graphicFrame>
        <p:nvGraphicFramePr>
          <p:cNvPr id="7" name="对象 6">
            <a:extLst>
              <a:ext uri="{FF2B5EF4-FFF2-40B4-BE49-F238E27FC236}">
                <a16:creationId xmlns:a16="http://schemas.microsoft.com/office/drawing/2014/main" id="{39B4D487-A289-4D85-9A53-EF868A71E7EC}"/>
              </a:ext>
            </a:extLst>
          </p:cNvPr>
          <p:cNvGraphicFramePr>
            <a:graphicFrameLocks noChangeAspect="1"/>
          </p:cNvGraphicFramePr>
          <p:nvPr>
            <p:extLst>
              <p:ext uri="{D42A27DB-BD31-4B8C-83A1-F6EECF244321}">
                <p14:modId xmlns:p14="http://schemas.microsoft.com/office/powerpoint/2010/main" val="2831783644"/>
              </p:ext>
            </p:extLst>
          </p:nvPr>
        </p:nvGraphicFramePr>
        <p:xfrm>
          <a:off x="4946926" y="1081291"/>
          <a:ext cx="7206814" cy="4053832"/>
        </p:xfrm>
        <a:graphic>
          <a:graphicData uri="http://schemas.openxmlformats.org/presentationml/2006/ole">
            <mc:AlternateContent xmlns:mc="http://schemas.openxmlformats.org/markup-compatibility/2006">
              <mc:Choice xmlns:v="urn:schemas-microsoft-com:vml" Requires="v">
                <p:oleObj spid="_x0000_s2144" name="Acrobat Document" r:id="rId3" imgW="9144000" imgH="5143500" progId="Acrobat.Document.DC">
                  <p:embed/>
                </p:oleObj>
              </mc:Choice>
              <mc:Fallback>
                <p:oleObj name="Acrobat Document" r:id="rId3" imgW="9144000" imgH="5143500" progId="Acrobat.Document.DC">
                  <p:embed/>
                  <p:pic>
                    <p:nvPicPr>
                      <p:cNvPr id="0" name=""/>
                      <p:cNvPicPr/>
                      <p:nvPr/>
                    </p:nvPicPr>
                    <p:blipFill>
                      <a:blip r:embed="rId4"/>
                      <a:stretch>
                        <a:fillRect/>
                      </a:stretch>
                    </p:blipFill>
                    <p:spPr>
                      <a:xfrm>
                        <a:off x="4946926" y="1081291"/>
                        <a:ext cx="7206814" cy="4053832"/>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9BEF154-822A-448A-A749-A1036D6143B5}"/>
              </a:ext>
            </a:extLst>
          </p:cNvPr>
          <p:cNvPicPr>
            <a:picLocks noChangeAspect="1"/>
          </p:cNvPicPr>
          <p:nvPr/>
        </p:nvPicPr>
        <p:blipFill>
          <a:blip r:embed="rId5"/>
          <a:stretch>
            <a:fillRect/>
          </a:stretch>
        </p:blipFill>
        <p:spPr>
          <a:xfrm>
            <a:off x="832863" y="1934509"/>
            <a:ext cx="3790551" cy="676275"/>
          </a:xfrm>
          <a:prstGeom prst="rect">
            <a:avLst/>
          </a:prstGeom>
        </p:spPr>
      </p:pic>
      <p:pic>
        <p:nvPicPr>
          <p:cNvPr id="10" name="图片 9">
            <a:extLst>
              <a:ext uri="{FF2B5EF4-FFF2-40B4-BE49-F238E27FC236}">
                <a16:creationId xmlns:a16="http://schemas.microsoft.com/office/drawing/2014/main" id="{FDBBDC39-827F-42B2-A27D-45EA01EEF9F2}"/>
              </a:ext>
            </a:extLst>
          </p:cNvPr>
          <p:cNvPicPr>
            <a:picLocks noChangeAspect="1"/>
          </p:cNvPicPr>
          <p:nvPr/>
        </p:nvPicPr>
        <p:blipFill>
          <a:blip r:embed="rId6"/>
          <a:stretch>
            <a:fillRect/>
          </a:stretch>
        </p:blipFill>
        <p:spPr>
          <a:xfrm>
            <a:off x="1380092" y="2552957"/>
            <a:ext cx="2696092" cy="313673"/>
          </a:xfrm>
          <a:prstGeom prst="rect">
            <a:avLst/>
          </a:prstGeom>
        </p:spPr>
      </p:pic>
      <p:pic>
        <p:nvPicPr>
          <p:cNvPr id="11" name="图片 10">
            <a:extLst>
              <a:ext uri="{FF2B5EF4-FFF2-40B4-BE49-F238E27FC236}">
                <a16:creationId xmlns:a16="http://schemas.microsoft.com/office/drawing/2014/main" id="{7F7579BD-5B34-47E9-9C85-BF2DC32C095A}"/>
              </a:ext>
            </a:extLst>
          </p:cNvPr>
          <p:cNvPicPr>
            <a:picLocks noChangeAspect="1"/>
          </p:cNvPicPr>
          <p:nvPr/>
        </p:nvPicPr>
        <p:blipFill>
          <a:blip r:embed="rId7"/>
          <a:stretch>
            <a:fillRect/>
          </a:stretch>
        </p:blipFill>
        <p:spPr>
          <a:xfrm>
            <a:off x="670539" y="3955986"/>
            <a:ext cx="3952875" cy="428625"/>
          </a:xfrm>
          <a:prstGeom prst="rect">
            <a:avLst/>
          </a:prstGeom>
        </p:spPr>
      </p:pic>
      <p:pic>
        <p:nvPicPr>
          <p:cNvPr id="12" name="图片 11">
            <a:extLst>
              <a:ext uri="{FF2B5EF4-FFF2-40B4-BE49-F238E27FC236}">
                <a16:creationId xmlns:a16="http://schemas.microsoft.com/office/drawing/2014/main" id="{FA77A34C-1C44-45D5-8AA2-30EC6093CAF2}"/>
              </a:ext>
            </a:extLst>
          </p:cNvPr>
          <p:cNvPicPr>
            <a:picLocks noChangeAspect="1"/>
          </p:cNvPicPr>
          <p:nvPr/>
        </p:nvPicPr>
        <p:blipFill>
          <a:blip r:embed="rId8"/>
          <a:stretch>
            <a:fillRect/>
          </a:stretch>
        </p:blipFill>
        <p:spPr>
          <a:xfrm>
            <a:off x="945495" y="5297696"/>
            <a:ext cx="7667625" cy="352425"/>
          </a:xfrm>
          <a:prstGeom prst="rect">
            <a:avLst/>
          </a:prstGeom>
        </p:spPr>
      </p:pic>
    </p:spTree>
    <p:extLst>
      <p:ext uri="{BB962C8B-B14F-4D97-AF65-F5344CB8AC3E}">
        <p14:creationId xmlns:p14="http://schemas.microsoft.com/office/powerpoint/2010/main" val="1287032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680DD8-3E1A-470D-AF2F-CA032A657911}"/>
              </a:ext>
            </a:extLst>
          </p:cNvPr>
          <p:cNvSpPr>
            <a:spLocks noGrp="1"/>
          </p:cNvSpPr>
          <p:nvPr>
            <p:ph type="title"/>
          </p:nvPr>
        </p:nvSpPr>
        <p:spPr>
          <a:xfrm>
            <a:off x="196770" y="-1"/>
            <a:ext cx="11106536" cy="746955"/>
          </a:xfrm>
        </p:spPr>
        <p:txBody>
          <a:bodyPr>
            <a:normAutofit fontScale="90000"/>
          </a:bodyPr>
          <a:lstStyle/>
          <a:p>
            <a:r>
              <a:rPr lang="en-US" dirty="0"/>
              <a:t>DS-SN Correlation: Inference of Social Network Events</a:t>
            </a:r>
          </a:p>
        </p:txBody>
      </p:sp>
      <p:pic>
        <p:nvPicPr>
          <p:cNvPr id="8" name="内容占位符 7">
            <a:extLst>
              <a:ext uri="{FF2B5EF4-FFF2-40B4-BE49-F238E27FC236}">
                <a16:creationId xmlns:a16="http://schemas.microsoft.com/office/drawing/2014/main" id="{A3E3712C-C44C-4852-9172-573086C834C3}"/>
              </a:ext>
            </a:extLst>
          </p:cNvPr>
          <p:cNvPicPr>
            <a:picLocks noGrp="1" noChangeAspect="1"/>
          </p:cNvPicPr>
          <p:nvPr>
            <p:ph sz="quarter" idx="13"/>
          </p:nvPr>
        </p:nvPicPr>
        <p:blipFill>
          <a:blip r:embed="rId3"/>
          <a:stretch>
            <a:fillRect/>
          </a:stretch>
        </p:blipFill>
        <p:spPr>
          <a:xfrm>
            <a:off x="3715991" y="957036"/>
            <a:ext cx="2034047" cy="3616084"/>
          </a:xfrm>
        </p:spPr>
      </p:pic>
      <p:pic>
        <p:nvPicPr>
          <p:cNvPr id="10" name="图片 9">
            <a:extLst>
              <a:ext uri="{FF2B5EF4-FFF2-40B4-BE49-F238E27FC236}">
                <a16:creationId xmlns:a16="http://schemas.microsoft.com/office/drawing/2014/main" id="{0154F8B4-BB5A-422B-B2B7-96CE17ACBEEA}"/>
              </a:ext>
            </a:extLst>
          </p:cNvPr>
          <p:cNvPicPr>
            <a:picLocks noChangeAspect="1"/>
          </p:cNvPicPr>
          <p:nvPr/>
        </p:nvPicPr>
        <p:blipFill>
          <a:blip r:embed="rId4"/>
          <a:stretch>
            <a:fillRect/>
          </a:stretch>
        </p:blipFill>
        <p:spPr>
          <a:xfrm>
            <a:off x="8227773" y="957036"/>
            <a:ext cx="2034048" cy="3616084"/>
          </a:xfrm>
          <a:prstGeom prst="rect">
            <a:avLst/>
          </a:prstGeom>
        </p:spPr>
      </p:pic>
      <p:sp>
        <p:nvSpPr>
          <p:cNvPr id="11" name="箭头: 右 10">
            <a:extLst>
              <a:ext uri="{FF2B5EF4-FFF2-40B4-BE49-F238E27FC236}">
                <a16:creationId xmlns:a16="http://schemas.microsoft.com/office/drawing/2014/main" id="{F0E5ABC2-ED92-4987-8D08-825B359F24BC}"/>
              </a:ext>
            </a:extLst>
          </p:cNvPr>
          <p:cNvSpPr/>
          <p:nvPr/>
        </p:nvSpPr>
        <p:spPr>
          <a:xfrm>
            <a:off x="6641874" y="223626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9EC6E2DD-22D0-44A4-8793-7E039113154F}"/>
              </a:ext>
            </a:extLst>
          </p:cNvPr>
          <p:cNvSpPr txBox="1"/>
          <p:nvPr/>
        </p:nvSpPr>
        <p:spPr>
          <a:xfrm>
            <a:off x="4037691" y="4740567"/>
            <a:ext cx="1603324" cy="369332"/>
          </a:xfrm>
          <a:prstGeom prst="rect">
            <a:avLst/>
          </a:prstGeom>
          <a:noFill/>
        </p:spPr>
        <p:txBody>
          <a:bodyPr wrap="none" rtlCol="0">
            <a:spAutoFit/>
          </a:bodyPr>
          <a:lstStyle/>
          <a:p>
            <a:r>
              <a:rPr lang="en-US" dirty="0" err="1"/>
              <a:t>MainActivity</a:t>
            </a:r>
            <a:endParaRPr lang="en-US" dirty="0"/>
          </a:p>
        </p:txBody>
      </p:sp>
      <p:sp>
        <p:nvSpPr>
          <p:cNvPr id="13" name="文本框 12">
            <a:extLst>
              <a:ext uri="{FF2B5EF4-FFF2-40B4-BE49-F238E27FC236}">
                <a16:creationId xmlns:a16="http://schemas.microsoft.com/office/drawing/2014/main" id="{5F75ECD3-F8A6-499A-9B9F-C37241E486A2}"/>
              </a:ext>
            </a:extLst>
          </p:cNvPr>
          <p:cNvSpPr txBox="1"/>
          <p:nvPr/>
        </p:nvSpPr>
        <p:spPr>
          <a:xfrm>
            <a:off x="8227773" y="4708301"/>
            <a:ext cx="2069797" cy="369332"/>
          </a:xfrm>
          <a:prstGeom prst="rect">
            <a:avLst/>
          </a:prstGeom>
          <a:noFill/>
        </p:spPr>
        <p:txBody>
          <a:bodyPr wrap="none" rtlCol="0">
            <a:spAutoFit/>
          </a:bodyPr>
          <a:lstStyle/>
          <a:p>
            <a:r>
              <a:rPr lang="en-US" dirty="0" err="1"/>
              <a:t>ComposerActivity</a:t>
            </a:r>
            <a:endParaRPr lang="en-US" dirty="0"/>
          </a:p>
        </p:txBody>
      </p:sp>
      <p:sp>
        <p:nvSpPr>
          <p:cNvPr id="17" name="文本框 16">
            <a:extLst>
              <a:ext uri="{FF2B5EF4-FFF2-40B4-BE49-F238E27FC236}">
                <a16:creationId xmlns:a16="http://schemas.microsoft.com/office/drawing/2014/main" id="{48A69833-FF0D-4365-B1AA-AFBA4DF4EE34}"/>
              </a:ext>
            </a:extLst>
          </p:cNvPr>
          <p:cNvSpPr txBox="1"/>
          <p:nvPr/>
        </p:nvSpPr>
        <p:spPr>
          <a:xfrm>
            <a:off x="1379098" y="5530467"/>
            <a:ext cx="3892412" cy="369332"/>
          </a:xfrm>
          <a:prstGeom prst="rect">
            <a:avLst/>
          </a:prstGeom>
          <a:noFill/>
        </p:spPr>
        <p:txBody>
          <a:bodyPr wrap="none" rtlCol="0">
            <a:spAutoFit/>
          </a:bodyPr>
          <a:lstStyle/>
          <a:p>
            <a:r>
              <a:rPr lang="en-US" dirty="0"/>
              <a:t>VSS of Twitter m</a:t>
            </a:r>
            <a:r>
              <a:rPr lang="en-US" altLang="zh-CN" dirty="0"/>
              <a:t>atches with pattern</a:t>
            </a:r>
            <a:endParaRPr lang="en-US" dirty="0"/>
          </a:p>
        </p:txBody>
      </p:sp>
      <p:cxnSp>
        <p:nvCxnSpPr>
          <p:cNvPr id="18" name="直接箭头连接符 17">
            <a:extLst>
              <a:ext uri="{FF2B5EF4-FFF2-40B4-BE49-F238E27FC236}">
                <a16:creationId xmlns:a16="http://schemas.microsoft.com/office/drawing/2014/main" id="{B6D06AA1-C112-4195-B8E2-AED231426648}"/>
              </a:ext>
            </a:extLst>
          </p:cNvPr>
          <p:cNvCxnSpPr/>
          <p:nvPr/>
        </p:nvCxnSpPr>
        <p:spPr>
          <a:xfrm flipV="1">
            <a:off x="6799999"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336F528-465E-470E-A9CD-6B9EAA84E3CE}"/>
              </a:ext>
            </a:extLst>
          </p:cNvPr>
          <p:cNvSpPr txBox="1"/>
          <p:nvPr/>
        </p:nvSpPr>
        <p:spPr>
          <a:xfrm>
            <a:off x="5750038" y="5530467"/>
            <a:ext cx="990977" cy="369332"/>
          </a:xfrm>
          <a:prstGeom prst="rect">
            <a:avLst/>
          </a:prstGeom>
          <a:noFill/>
        </p:spPr>
        <p:txBody>
          <a:bodyPr wrap="none" rtlCol="0">
            <a:spAutoFit/>
          </a:bodyPr>
          <a:lstStyle/>
          <a:p>
            <a:r>
              <a:rPr lang="en-US" dirty="0" err="1"/>
              <a:t>tcp_snd</a:t>
            </a:r>
            <a:endParaRPr lang="en-US" dirty="0"/>
          </a:p>
        </p:txBody>
      </p:sp>
      <p:cxnSp>
        <p:nvCxnSpPr>
          <p:cNvPr id="20" name="直接箭头连接符 19">
            <a:extLst>
              <a:ext uri="{FF2B5EF4-FFF2-40B4-BE49-F238E27FC236}">
                <a16:creationId xmlns:a16="http://schemas.microsoft.com/office/drawing/2014/main" id="{3674B2A0-6B8F-490C-BC3D-51F091577D39}"/>
              </a:ext>
            </a:extLst>
          </p:cNvPr>
          <p:cNvCxnSpPr/>
          <p:nvPr/>
        </p:nvCxnSpPr>
        <p:spPr>
          <a:xfrm flipV="1">
            <a:off x="8378310"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F67BA62-5ED2-4C52-B950-C6B5911C9AC9}"/>
              </a:ext>
            </a:extLst>
          </p:cNvPr>
          <p:cNvSpPr txBox="1"/>
          <p:nvPr/>
        </p:nvSpPr>
        <p:spPr>
          <a:xfrm>
            <a:off x="7328349" y="5530467"/>
            <a:ext cx="941283" cy="369332"/>
          </a:xfrm>
          <a:prstGeom prst="rect">
            <a:avLst/>
          </a:prstGeom>
          <a:noFill/>
        </p:spPr>
        <p:txBody>
          <a:bodyPr wrap="none" rtlCol="0">
            <a:spAutoFit/>
          </a:bodyPr>
          <a:lstStyle/>
          <a:p>
            <a:r>
              <a:rPr lang="en-US" dirty="0" err="1"/>
              <a:t>tcp_rcv</a:t>
            </a:r>
            <a:endParaRPr lang="en-US" dirty="0"/>
          </a:p>
        </p:txBody>
      </p:sp>
      <p:cxnSp>
        <p:nvCxnSpPr>
          <p:cNvPr id="22" name="直接箭头连接符 21">
            <a:extLst>
              <a:ext uri="{FF2B5EF4-FFF2-40B4-BE49-F238E27FC236}">
                <a16:creationId xmlns:a16="http://schemas.microsoft.com/office/drawing/2014/main" id="{84A11CC9-F276-41A5-BAFF-9B5CFDA72BB6}"/>
              </a:ext>
            </a:extLst>
          </p:cNvPr>
          <p:cNvCxnSpPr/>
          <p:nvPr/>
        </p:nvCxnSpPr>
        <p:spPr>
          <a:xfrm flipV="1">
            <a:off x="10779915" y="553046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132CF48-B90B-4832-82BB-556511FDE18B}"/>
              </a:ext>
            </a:extLst>
          </p:cNvPr>
          <p:cNvSpPr txBox="1"/>
          <p:nvPr/>
        </p:nvSpPr>
        <p:spPr>
          <a:xfrm>
            <a:off x="8852352" y="5530467"/>
            <a:ext cx="1923925" cy="369332"/>
          </a:xfrm>
          <a:prstGeom prst="rect">
            <a:avLst/>
          </a:prstGeom>
          <a:noFill/>
        </p:spPr>
        <p:txBody>
          <a:bodyPr wrap="none" rtlCol="0">
            <a:spAutoFit/>
          </a:bodyPr>
          <a:lstStyle/>
          <a:p>
            <a:r>
              <a:rPr lang="en-US" dirty="0"/>
              <a:t>VSS of Keyboard</a:t>
            </a:r>
          </a:p>
        </p:txBody>
      </p:sp>
      <p:sp>
        <p:nvSpPr>
          <p:cNvPr id="24" name="文本框 23">
            <a:extLst>
              <a:ext uri="{FF2B5EF4-FFF2-40B4-BE49-F238E27FC236}">
                <a16:creationId xmlns:a16="http://schemas.microsoft.com/office/drawing/2014/main" id="{24F7115E-A9E9-4272-8F87-88A987E2D52C}"/>
              </a:ext>
            </a:extLst>
          </p:cNvPr>
          <p:cNvSpPr txBox="1"/>
          <p:nvPr/>
        </p:nvSpPr>
        <p:spPr>
          <a:xfrm>
            <a:off x="1470436" y="6149007"/>
            <a:ext cx="8690760" cy="369332"/>
          </a:xfrm>
          <a:prstGeom prst="rect">
            <a:avLst/>
          </a:prstGeom>
          <a:noFill/>
        </p:spPr>
        <p:txBody>
          <a:bodyPr wrap="square" rtlCol="0">
            <a:spAutoFit/>
          </a:bodyPr>
          <a:lstStyle/>
          <a:p>
            <a:r>
              <a:rPr lang="en-US" dirty="0"/>
              <a:t>(</a:t>
            </a:r>
            <a:r>
              <a:rPr lang="en-US" dirty="0" err="1"/>
              <a:t>utime</a:t>
            </a:r>
            <a:r>
              <a:rPr lang="en-US" dirty="0"/>
              <a:t> of keyboard + </a:t>
            </a:r>
            <a:r>
              <a:rPr lang="en-US" dirty="0" err="1"/>
              <a:t>stime</a:t>
            </a:r>
            <a:r>
              <a:rPr lang="en-US" dirty="0"/>
              <a:t> of keyboard)/2              number of characters typed</a:t>
            </a:r>
          </a:p>
        </p:txBody>
      </p:sp>
      <p:pic>
        <p:nvPicPr>
          <p:cNvPr id="3074" name="Picture 2" descr="Image result for approx equal">
            <a:extLst>
              <a:ext uri="{FF2B5EF4-FFF2-40B4-BE49-F238E27FC236}">
                <a16:creationId xmlns:a16="http://schemas.microsoft.com/office/drawing/2014/main" id="{3860DAF0-6E2A-425E-AAC6-B60EBD17E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127" y="5941987"/>
            <a:ext cx="604665" cy="783372"/>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E4195FB1-0965-4D13-9380-DD3E131C97E2}"/>
              </a:ext>
            </a:extLst>
          </p:cNvPr>
          <p:cNvPicPr>
            <a:picLocks noChangeAspect="1"/>
          </p:cNvPicPr>
          <p:nvPr/>
        </p:nvPicPr>
        <p:blipFill>
          <a:blip r:embed="rId6"/>
          <a:stretch>
            <a:fillRect/>
          </a:stretch>
        </p:blipFill>
        <p:spPr>
          <a:xfrm>
            <a:off x="1238256" y="2322841"/>
            <a:ext cx="1187280" cy="1138696"/>
          </a:xfrm>
          <a:prstGeom prst="rect">
            <a:avLst/>
          </a:prstGeom>
        </p:spPr>
      </p:pic>
    </p:spTree>
    <p:extLst>
      <p:ext uri="{BB962C8B-B14F-4D97-AF65-F5344CB8AC3E}">
        <p14:creationId xmlns:p14="http://schemas.microsoft.com/office/powerpoint/2010/main" val="133372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3074"/>
                                        </p:tgtEl>
                                        <p:attrNameLst>
                                          <p:attrName>style.visibility</p:attrName>
                                        </p:attrNameLst>
                                      </p:cBhvr>
                                      <p:to>
                                        <p:strVal val="visible"/>
                                      </p:to>
                                    </p:set>
                                    <p:animEffect transition="in" filter="fade">
                                      <p:cBhvr>
                                        <p:cTn id="5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7" grpId="0"/>
      <p:bldP spid="19" grpId="0"/>
      <p:bldP spid="21"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CE26870-3218-4642-96EE-AF1E8F1F15CE}"/>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64CEE6BD-AC41-4422-8D92-99032946B5D5}"/>
              </a:ext>
            </a:extLst>
          </p:cNvPr>
          <p:cNvSpPr>
            <a:spLocks noGrp="1"/>
          </p:cNvSpPr>
          <p:nvPr>
            <p:ph type="sldNum" sz="quarter" idx="12"/>
          </p:nvPr>
        </p:nvSpPr>
        <p:spPr/>
        <p:txBody>
          <a:bodyPr/>
          <a:lstStyle/>
          <a:p>
            <a:fld id="{12633BAD-9368-460B-83A5-8FA1CBAFC089}" type="slidenum">
              <a:rPr lang="zh-CN" altLang="en-US" smtClean="0"/>
              <a:t>42</a:t>
            </a:fld>
            <a:endParaRPr lang="zh-CN" altLang="en-US"/>
          </a:p>
        </p:txBody>
      </p:sp>
      <p:sp>
        <p:nvSpPr>
          <p:cNvPr id="4" name="标题 3">
            <a:extLst>
              <a:ext uri="{FF2B5EF4-FFF2-40B4-BE49-F238E27FC236}">
                <a16:creationId xmlns:a16="http://schemas.microsoft.com/office/drawing/2014/main" id="{34E30230-3341-4779-84F8-AEAB76EE9AC7}"/>
              </a:ext>
            </a:extLst>
          </p:cNvPr>
          <p:cNvSpPr>
            <a:spLocks noGrp="1"/>
          </p:cNvSpPr>
          <p:nvPr>
            <p:ph type="title"/>
          </p:nvPr>
        </p:nvSpPr>
        <p:spPr>
          <a:xfrm>
            <a:off x="196770" y="-1"/>
            <a:ext cx="11260772" cy="746955"/>
          </a:xfrm>
        </p:spPr>
        <p:txBody>
          <a:bodyPr>
            <a:normAutofit fontScale="90000"/>
          </a:bodyPr>
          <a:lstStyle/>
          <a:p>
            <a:r>
              <a:rPr lang="en-US" dirty="0"/>
              <a:t>DS-SN Correlation: Inference of Social Network Events</a:t>
            </a:r>
          </a:p>
        </p:txBody>
      </p:sp>
      <p:pic>
        <p:nvPicPr>
          <p:cNvPr id="7" name="内容占位符 6">
            <a:extLst>
              <a:ext uri="{FF2B5EF4-FFF2-40B4-BE49-F238E27FC236}">
                <a16:creationId xmlns:a16="http://schemas.microsoft.com/office/drawing/2014/main" id="{5059F8B0-9D05-4BFD-880E-1C6877FF0EE6}"/>
              </a:ext>
            </a:extLst>
          </p:cNvPr>
          <p:cNvPicPr>
            <a:picLocks noGrp="1" noChangeAspect="1"/>
          </p:cNvPicPr>
          <p:nvPr>
            <p:ph sz="quarter" idx="13"/>
          </p:nvPr>
        </p:nvPicPr>
        <p:blipFill>
          <a:blip r:embed="rId2"/>
          <a:stretch>
            <a:fillRect/>
          </a:stretch>
        </p:blipFill>
        <p:spPr>
          <a:xfrm>
            <a:off x="3758522" y="944563"/>
            <a:ext cx="2225215" cy="3955938"/>
          </a:xfrm>
        </p:spPr>
      </p:pic>
      <p:pic>
        <p:nvPicPr>
          <p:cNvPr id="9" name="图片 8">
            <a:extLst>
              <a:ext uri="{FF2B5EF4-FFF2-40B4-BE49-F238E27FC236}">
                <a16:creationId xmlns:a16="http://schemas.microsoft.com/office/drawing/2014/main" id="{34619A0D-DF18-441A-AE84-A0F04CC888D3}"/>
              </a:ext>
            </a:extLst>
          </p:cNvPr>
          <p:cNvPicPr>
            <a:picLocks noChangeAspect="1"/>
          </p:cNvPicPr>
          <p:nvPr/>
        </p:nvPicPr>
        <p:blipFill>
          <a:blip r:embed="rId3"/>
          <a:stretch>
            <a:fillRect/>
          </a:stretch>
        </p:blipFill>
        <p:spPr>
          <a:xfrm>
            <a:off x="7970636" y="933610"/>
            <a:ext cx="2225215" cy="3955937"/>
          </a:xfrm>
          <a:prstGeom prst="rect">
            <a:avLst/>
          </a:prstGeom>
        </p:spPr>
      </p:pic>
      <p:sp>
        <p:nvSpPr>
          <p:cNvPr id="10" name="箭头: 右 9">
            <a:extLst>
              <a:ext uri="{FF2B5EF4-FFF2-40B4-BE49-F238E27FC236}">
                <a16:creationId xmlns:a16="http://schemas.microsoft.com/office/drawing/2014/main" id="{533FF12F-D1FE-463D-AD2F-06E3FED9FB97}"/>
              </a:ext>
            </a:extLst>
          </p:cNvPr>
          <p:cNvSpPr/>
          <p:nvPr/>
        </p:nvSpPr>
        <p:spPr>
          <a:xfrm>
            <a:off x="6630156" y="3019898"/>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91C773A9-9604-4736-BADC-B4A64388B280}"/>
              </a:ext>
            </a:extLst>
          </p:cNvPr>
          <p:cNvSpPr txBox="1"/>
          <p:nvPr/>
        </p:nvSpPr>
        <p:spPr>
          <a:xfrm>
            <a:off x="3639809" y="5067264"/>
            <a:ext cx="2634054" cy="369332"/>
          </a:xfrm>
          <a:prstGeom prst="rect">
            <a:avLst/>
          </a:prstGeom>
          <a:noFill/>
        </p:spPr>
        <p:txBody>
          <a:bodyPr wrap="none" rtlCol="0">
            <a:spAutoFit/>
          </a:bodyPr>
          <a:lstStyle/>
          <a:p>
            <a:r>
              <a:rPr lang="en-US" dirty="0" err="1"/>
              <a:t>MediaCaptureActivity</a:t>
            </a:r>
            <a:r>
              <a:rPr lang="en-US" dirty="0"/>
              <a:t> I</a:t>
            </a:r>
          </a:p>
        </p:txBody>
      </p:sp>
      <p:sp>
        <p:nvSpPr>
          <p:cNvPr id="13" name="文本框 12">
            <a:extLst>
              <a:ext uri="{FF2B5EF4-FFF2-40B4-BE49-F238E27FC236}">
                <a16:creationId xmlns:a16="http://schemas.microsoft.com/office/drawing/2014/main" id="{6BA9DE78-0FFF-4B79-853A-46BDD0610B35}"/>
              </a:ext>
            </a:extLst>
          </p:cNvPr>
          <p:cNvSpPr txBox="1"/>
          <p:nvPr/>
        </p:nvSpPr>
        <p:spPr>
          <a:xfrm>
            <a:off x="7726942" y="5064933"/>
            <a:ext cx="2712602" cy="369332"/>
          </a:xfrm>
          <a:prstGeom prst="rect">
            <a:avLst/>
          </a:prstGeom>
          <a:noFill/>
        </p:spPr>
        <p:txBody>
          <a:bodyPr wrap="none" rtlCol="0">
            <a:spAutoFit/>
          </a:bodyPr>
          <a:lstStyle/>
          <a:p>
            <a:r>
              <a:rPr lang="en-US" dirty="0" err="1"/>
              <a:t>MediaCaptureActivity</a:t>
            </a:r>
            <a:r>
              <a:rPr lang="en-US" dirty="0"/>
              <a:t> II</a:t>
            </a:r>
          </a:p>
        </p:txBody>
      </p:sp>
      <p:sp>
        <p:nvSpPr>
          <p:cNvPr id="14" name="文本框 13">
            <a:extLst>
              <a:ext uri="{FF2B5EF4-FFF2-40B4-BE49-F238E27FC236}">
                <a16:creationId xmlns:a16="http://schemas.microsoft.com/office/drawing/2014/main" id="{A632AB3F-07B6-4930-99F5-FC4A5194381C}"/>
              </a:ext>
            </a:extLst>
          </p:cNvPr>
          <p:cNvSpPr txBox="1"/>
          <p:nvPr/>
        </p:nvSpPr>
        <p:spPr>
          <a:xfrm>
            <a:off x="1340399" y="5636986"/>
            <a:ext cx="4179349" cy="369332"/>
          </a:xfrm>
          <a:prstGeom prst="rect">
            <a:avLst/>
          </a:prstGeom>
          <a:noFill/>
        </p:spPr>
        <p:txBody>
          <a:bodyPr wrap="none" rtlCol="0">
            <a:spAutoFit/>
          </a:bodyPr>
          <a:lstStyle/>
          <a:p>
            <a:r>
              <a:rPr lang="en-US" dirty="0"/>
              <a:t>VSS of Instagram m</a:t>
            </a:r>
            <a:r>
              <a:rPr lang="en-US" altLang="zh-CN" dirty="0"/>
              <a:t>atches with pattern</a:t>
            </a:r>
            <a:endParaRPr lang="en-US" dirty="0"/>
          </a:p>
        </p:txBody>
      </p:sp>
      <p:cxnSp>
        <p:nvCxnSpPr>
          <p:cNvPr id="15" name="直接箭头连接符 14">
            <a:extLst>
              <a:ext uri="{FF2B5EF4-FFF2-40B4-BE49-F238E27FC236}">
                <a16:creationId xmlns:a16="http://schemas.microsoft.com/office/drawing/2014/main" id="{93361178-7374-4DDB-A46F-462444FB4B9D}"/>
              </a:ext>
            </a:extLst>
          </p:cNvPr>
          <p:cNvCxnSpPr/>
          <p:nvPr/>
        </p:nvCxnSpPr>
        <p:spPr>
          <a:xfrm flipV="1">
            <a:off x="6761300"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E61E614-6074-46D7-9554-BB255999DA92}"/>
              </a:ext>
            </a:extLst>
          </p:cNvPr>
          <p:cNvSpPr txBox="1"/>
          <p:nvPr/>
        </p:nvSpPr>
        <p:spPr>
          <a:xfrm>
            <a:off x="5711339" y="5636986"/>
            <a:ext cx="990977" cy="369332"/>
          </a:xfrm>
          <a:prstGeom prst="rect">
            <a:avLst/>
          </a:prstGeom>
          <a:noFill/>
        </p:spPr>
        <p:txBody>
          <a:bodyPr wrap="none" rtlCol="0">
            <a:spAutoFit/>
          </a:bodyPr>
          <a:lstStyle/>
          <a:p>
            <a:r>
              <a:rPr lang="en-US" dirty="0" err="1"/>
              <a:t>tcp_snd</a:t>
            </a:r>
            <a:endParaRPr lang="en-US" dirty="0"/>
          </a:p>
        </p:txBody>
      </p:sp>
      <p:cxnSp>
        <p:nvCxnSpPr>
          <p:cNvPr id="17" name="直接箭头连接符 16">
            <a:extLst>
              <a:ext uri="{FF2B5EF4-FFF2-40B4-BE49-F238E27FC236}">
                <a16:creationId xmlns:a16="http://schemas.microsoft.com/office/drawing/2014/main" id="{BC6D4BC3-4F70-478D-AED0-497F46B0CDDF}"/>
              </a:ext>
            </a:extLst>
          </p:cNvPr>
          <p:cNvCxnSpPr/>
          <p:nvPr/>
        </p:nvCxnSpPr>
        <p:spPr>
          <a:xfrm flipV="1">
            <a:off x="8339611"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22E8D58-A362-460F-BD66-7972FD4C899B}"/>
              </a:ext>
            </a:extLst>
          </p:cNvPr>
          <p:cNvSpPr txBox="1"/>
          <p:nvPr/>
        </p:nvSpPr>
        <p:spPr>
          <a:xfrm>
            <a:off x="7289650" y="5636986"/>
            <a:ext cx="941283" cy="369332"/>
          </a:xfrm>
          <a:prstGeom prst="rect">
            <a:avLst/>
          </a:prstGeom>
          <a:noFill/>
        </p:spPr>
        <p:txBody>
          <a:bodyPr wrap="none" rtlCol="0">
            <a:spAutoFit/>
          </a:bodyPr>
          <a:lstStyle/>
          <a:p>
            <a:r>
              <a:rPr lang="en-US" dirty="0" err="1"/>
              <a:t>tcp_rcv</a:t>
            </a:r>
            <a:endParaRPr lang="en-US" dirty="0"/>
          </a:p>
        </p:txBody>
      </p:sp>
      <p:cxnSp>
        <p:nvCxnSpPr>
          <p:cNvPr id="19" name="直接箭头连接符 18">
            <a:extLst>
              <a:ext uri="{FF2B5EF4-FFF2-40B4-BE49-F238E27FC236}">
                <a16:creationId xmlns:a16="http://schemas.microsoft.com/office/drawing/2014/main" id="{131F2FD6-E20E-4891-A3B8-DCF2D28B4C5C}"/>
              </a:ext>
            </a:extLst>
          </p:cNvPr>
          <p:cNvCxnSpPr/>
          <p:nvPr/>
        </p:nvCxnSpPr>
        <p:spPr>
          <a:xfrm flipV="1">
            <a:off x="10741216" y="563698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008FD4A-7E27-420D-B706-935AE096F441}"/>
              </a:ext>
            </a:extLst>
          </p:cNvPr>
          <p:cNvSpPr txBox="1"/>
          <p:nvPr/>
        </p:nvSpPr>
        <p:spPr>
          <a:xfrm>
            <a:off x="8813653" y="5636986"/>
            <a:ext cx="1923925" cy="369332"/>
          </a:xfrm>
          <a:prstGeom prst="rect">
            <a:avLst/>
          </a:prstGeom>
          <a:noFill/>
        </p:spPr>
        <p:txBody>
          <a:bodyPr wrap="none" rtlCol="0">
            <a:spAutoFit/>
          </a:bodyPr>
          <a:lstStyle/>
          <a:p>
            <a:r>
              <a:rPr lang="en-US" dirty="0"/>
              <a:t>VSS of Keyboard</a:t>
            </a:r>
          </a:p>
        </p:txBody>
      </p:sp>
      <p:sp>
        <p:nvSpPr>
          <p:cNvPr id="21" name="文本框 20">
            <a:extLst>
              <a:ext uri="{FF2B5EF4-FFF2-40B4-BE49-F238E27FC236}">
                <a16:creationId xmlns:a16="http://schemas.microsoft.com/office/drawing/2014/main" id="{68DDD540-6617-473C-96EC-F17B8462B076}"/>
              </a:ext>
            </a:extLst>
          </p:cNvPr>
          <p:cNvSpPr txBox="1"/>
          <p:nvPr/>
        </p:nvSpPr>
        <p:spPr>
          <a:xfrm>
            <a:off x="3639809" y="6164249"/>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2" name="直接箭头连接符 21">
            <a:extLst>
              <a:ext uri="{FF2B5EF4-FFF2-40B4-BE49-F238E27FC236}">
                <a16:creationId xmlns:a16="http://schemas.microsoft.com/office/drawing/2014/main" id="{D9E10EE1-606C-4AFF-BA8D-51DE815242C3}"/>
              </a:ext>
            </a:extLst>
          </p:cNvPr>
          <p:cNvCxnSpPr/>
          <p:nvPr/>
        </p:nvCxnSpPr>
        <p:spPr>
          <a:xfrm flipV="1">
            <a:off x="6878196" y="6184021"/>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descr="Image result for instagram logo">
            <a:extLst>
              <a:ext uri="{FF2B5EF4-FFF2-40B4-BE49-F238E27FC236}">
                <a16:creationId xmlns:a16="http://schemas.microsoft.com/office/drawing/2014/main" id="{E13145C1-64B9-407B-9167-3036BA549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399" y="2328892"/>
            <a:ext cx="1187280" cy="118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14" grpId="0"/>
      <p:bldP spid="16" grpId="0"/>
      <p:bldP spid="18" grpId="0"/>
      <p:bldP spid="20"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0382AF-2428-4FB4-A4D9-BD1E1A00FD76}"/>
              </a:ext>
            </a:extLst>
          </p:cNvPr>
          <p:cNvSpPr>
            <a:spLocks noGrp="1"/>
          </p:cNvSpPr>
          <p:nvPr>
            <p:ph type="dt" sz="half" idx="10"/>
          </p:nvPr>
        </p:nvSpPr>
        <p:spPr/>
        <p:txBody>
          <a:bodyPr/>
          <a:lstStyle/>
          <a:p>
            <a:fld id="{FEA7353B-AB67-4F4D-8323-CA94D33CA426}" type="datetime1">
              <a:rPr lang="en-US" altLang="zh-CN" smtClean="0"/>
              <a:t>11/30/2018</a:t>
            </a:fld>
            <a:endParaRPr lang="zh-CN" altLang="en-US" dirty="0"/>
          </a:p>
        </p:txBody>
      </p:sp>
      <p:sp>
        <p:nvSpPr>
          <p:cNvPr id="3" name="灯片编号占位符 2">
            <a:extLst>
              <a:ext uri="{FF2B5EF4-FFF2-40B4-BE49-F238E27FC236}">
                <a16:creationId xmlns:a16="http://schemas.microsoft.com/office/drawing/2014/main" id="{4E49D4B7-2E2A-4B8B-8F7A-9A4D33A02E3A}"/>
              </a:ext>
            </a:extLst>
          </p:cNvPr>
          <p:cNvSpPr>
            <a:spLocks noGrp="1"/>
          </p:cNvSpPr>
          <p:nvPr>
            <p:ph type="sldNum" sz="quarter" idx="12"/>
          </p:nvPr>
        </p:nvSpPr>
        <p:spPr/>
        <p:txBody>
          <a:bodyPr/>
          <a:lstStyle/>
          <a:p>
            <a:fld id="{12633BAD-9368-460B-83A5-8FA1CBAFC089}" type="slidenum">
              <a:rPr lang="zh-CN" altLang="en-US" smtClean="0"/>
              <a:t>43</a:t>
            </a:fld>
            <a:endParaRPr lang="zh-CN" altLang="en-US"/>
          </a:p>
        </p:txBody>
      </p:sp>
      <p:sp>
        <p:nvSpPr>
          <p:cNvPr id="4" name="标题 3">
            <a:extLst>
              <a:ext uri="{FF2B5EF4-FFF2-40B4-BE49-F238E27FC236}">
                <a16:creationId xmlns:a16="http://schemas.microsoft.com/office/drawing/2014/main" id="{16105DAA-9CA8-40FF-BF75-B832EEBD8B4B}"/>
              </a:ext>
            </a:extLst>
          </p:cNvPr>
          <p:cNvSpPr>
            <a:spLocks noGrp="1"/>
          </p:cNvSpPr>
          <p:nvPr>
            <p:ph type="title"/>
          </p:nvPr>
        </p:nvSpPr>
        <p:spPr>
          <a:xfrm>
            <a:off x="196769" y="-1"/>
            <a:ext cx="11172637" cy="746955"/>
          </a:xfrm>
        </p:spPr>
        <p:txBody>
          <a:bodyPr>
            <a:normAutofit fontScale="90000"/>
          </a:bodyPr>
          <a:lstStyle/>
          <a:p>
            <a:r>
              <a:rPr lang="en-US" dirty="0"/>
              <a:t>DS-SN Correlation: Inference of Social Network Events</a:t>
            </a:r>
          </a:p>
        </p:txBody>
      </p:sp>
      <p:pic>
        <p:nvPicPr>
          <p:cNvPr id="6" name="Picture 12" descr="Image result for flickr app">
            <a:extLst>
              <a:ext uri="{FF2B5EF4-FFF2-40B4-BE49-F238E27FC236}">
                <a16:creationId xmlns:a16="http://schemas.microsoft.com/office/drawing/2014/main" id="{62DCF489-05F6-4A35-A828-CE3657939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33" y="2106258"/>
            <a:ext cx="1322742" cy="13227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EBB68F0-CBB9-4D96-B5AC-D59C87A4FBBC}"/>
              </a:ext>
            </a:extLst>
          </p:cNvPr>
          <p:cNvPicPr>
            <a:picLocks noChangeAspect="1"/>
          </p:cNvPicPr>
          <p:nvPr/>
        </p:nvPicPr>
        <p:blipFill>
          <a:blip r:embed="rId3"/>
          <a:stretch>
            <a:fillRect/>
          </a:stretch>
        </p:blipFill>
        <p:spPr>
          <a:xfrm>
            <a:off x="3139808" y="860437"/>
            <a:ext cx="2437470" cy="4333280"/>
          </a:xfrm>
          <a:prstGeom prst="rect">
            <a:avLst/>
          </a:prstGeom>
        </p:spPr>
      </p:pic>
      <p:pic>
        <p:nvPicPr>
          <p:cNvPr id="10" name="图片 9">
            <a:extLst>
              <a:ext uri="{FF2B5EF4-FFF2-40B4-BE49-F238E27FC236}">
                <a16:creationId xmlns:a16="http://schemas.microsoft.com/office/drawing/2014/main" id="{4FDE615D-6506-4020-A381-31FA36D44D64}"/>
              </a:ext>
            </a:extLst>
          </p:cNvPr>
          <p:cNvPicPr>
            <a:picLocks noChangeAspect="1"/>
          </p:cNvPicPr>
          <p:nvPr/>
        </p:nvPicPr>
        <p:blipFill>
          <a:blip r:embed="rId4"/>
          <a:stretch>
            <a:fillRect/>
          </a:stretch>
        </p:blipFill>
        <p:spPr>
          <a:xfrm>
            <a:off x="7448398" y="860435"/>
            <a:ext cx="2437470" cy="4333279"/>
          </a:xfrm>
          <a:prstGeom prst="rect">
            <a:avLst/>
          </a:prstGeom>
        </p:spPr>
      </p:pic>
      <p:sp>
        <p:nvSpPr>
          <p:cNvPr id="11" name="箭头: 右 10">
            <a:extLst>
              <a:ext uri="{FF2B5EF4-FFF2-40B4-BE49-F238E27FC236}">
                <a16:creationId xmlns:a16="http://schemas.microsoft.com/office/drawing/2014/main" id="{3BC01119-6A8B-468F-AABB-5024392614DE}"/>
              </a:ext>
            </a:extLst>
          </p:cNvPr>
          <p:cNvSpPr/>
          <p:nvPr/>
        </p:nvSpPr>
        <p:spPr>
          <a:xfrm>
            <a:off x="6074596" y="2697712"/>
            <a:ext cx="694062"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68F54336-7FF7-4AB0-A5F0-796D05B47897}"/>
              </a:ext>
            </a:extLst>
          </p:cNvPr>
          <p:cNvSpPr txBox="1"/>
          <p:nvPr/>
        </p:nvSpPr>
        <p:spPr>
          <a:xfrm>
            <a:off x="2390244" y="5706047"/>
            <a:ext cx="1499128" cy="369332"/>
          </a:xfrm>
          <a:prstGeom prst="rect">
            <a:avLst/>
          </a:prstGeom>
          <a:noFill/>
        </p:spPr>
        <p:txBody>
          <a:bodyPr wrap="none" rtlCol="0">
            <a:spAutoFit/>
          </a:bodyPr>
          <a:lstStyle/>
          <a:p>
            <a:r>
              <a:rPr lang="en-US" dirty="0"/>
              <a:t>VSS of Flickr</a:t>
            </a:r>
          </a:p>
        </p:txBody>
      </p:sp>
      <p:cxnSp>
        <p:nvCxnSpPr>
          <p:cNvPr id="13" name="直接箭头连接符 12">
            <a:extLst>
              <a:ext uri="{FF2B5EF4-FFF2-40B4-BE49-F238E27FC236}">
                <a16:creationId xmlns:a16="http://schemas.microsoft.com/office/drawing/2014/main" id="{BAEEB9B3-F96F-4C4A-826E-CFA3E5B98C59}"/>
              </a:ext>
            </a:extLst>
          </p:cNvPr>
          <p:cNvCxnSpPr/>
          <p:nvPr/>
        </p:nvCxnSpPr>
        <p:spPr>
          <a:xfrm flipV="1">
            <a:off x="5739972"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ED35B43-911B-4B82-BF7B-F230F20DC5E1}"/>
              </a:ext>
            </a:extLst>
          </p:cNvPr>
          <p:cNvSpPr txBox="1"/>
          <p:nvPr/>
        </p:nvSpPr>
        <p:spPr>
          <a:xfrm>
            <a:off x="4690011" y="5706047"/>
            <a:ext cx="990977" cy="369332"/>
          </a:xfrm>
          <a:prstGeom prst="rect">
            <a:avLst/>
          </a:prstGeom>
          <a:noFill/>
        </p:spPr>
        <p:txBody>
          <a:bodyPr wrap="none" rtlCol="0">
            <a:spAutoFit/>
          </a:bodyPr>
          <a:lstStyle/>
          <a:p>
            <a:r>
              <a:rPr lang="en-US" dirty="0" err="1"/>
              <a:t>tcp_snd</a:t>
            </a:r>
            <a:endParaRPr lang="en-US" dirty="0"/>
          </a:p>
        </p:txBody>
      </p:sp>
      <p:cxnSp>
        <p:nvCxnSpPr>
          <p:cNvPr id="15" name="直接箭头连接符 14">
            <a:extLst>
              <a:ext uri="{FF2B5EF4-FFF2-40B4-BE49-F238E27FC236}">
                <a16:creationId xmlns:a16="http://schemas.microsoft.com/office/drawing/2014/main" id="{4869453D-7370-43F7-BAEB-DF962289EE64}"/>
              </a:ext>
            </a:extLst>
          </p:cNvPr>
          <p:cNvCxnSpPr/>
          <p:nvPr/>
        </p:nvCxnSpPr>
        <p:spPr>
          <a:xfrm flipV="1">
            <a:off x="7318283"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64BFD4B-1B25-4643-95E7-07639E5D744D}"/>
              </a:ext>
            </a:extLst>
          </p:cNvPr>
          <p:cNvSpPr txBox="1"/>
          <p:nvPr/>
        </p:nvSpPr>
        <p:spPr>
          <a:xfrm>
            <a:off x="6268322" y="5706047"/>
            <a:ext cx="941283" cy="369332"/>
          </a:xfrm>
          <a:prstGeom prst="rect">
            <a:avLst/>
          </a:prstGeom>
          <a:noFill/>
        </p:spPr>
        <p:txBody>
          <a:bodyPr wrap="none" rtlCol="0">
            <a:spAutoFit/>
          </a:bodyPr>
          <a:lstStyle/>
          <a:p>
            <a:r>
              <a:rPr lang="en-US" dirty="0" err="1"/>
              <a:t>tcp_rcv</a:t>
            </a:r>
            <a:endParaRPr lang="en-US" dirty="0"/>
          </a:p>
        </p:txBody>
      </p:sp>
      <p:cxnSp>
        <p:nvCxnSpPr>
          <p:cNvPr id="17" name="直接箭头连接符 16">
            <a:extLst>
              <a:ext uri="{FF2B5EF4-FFF2-40B4-BE49-F238E27FC236}">
                <a16:creationId xmlns:a16="http://schemas.microsoft.com/office/drawing/2014/main" id="{A24AF636-0867-4D19-B4A4-3C56834972F4}"/>
              </a:ext>
            </a:extLst>
          </p:cNvPr>
          <p:cNvCxnSpPr/>
          <p:nvPr/>
        </p:nvCxnSpPr>
        <p:spPr>
          <a:xfrm flipV="1">
            <a:off x="9719888" y="5706047"/>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7E52490-A453-4EFB-8221-83BC740C47AD}"/>
              </a:ext>
            </a:extLst>
          </p:cNvPr>
          <p:cNvSpPr txBox="1"/>
          <p:nvPr/>
        </p:nvSpPr>
        <p:spPr>
          <a:xfrm>
            <a:off x="7792325" y="5706047"/>
            <a:ext cx="1923925" cy="369332"/>
          </a:xfrm>
          <a:prstGeom prst="rect">
            <a:avLst/>
          </a:prstGeom>
          <a:noFill/>
        </p:spPr>
        <p:txBody>
          <a:bodyPr wrap="none" rtlCol="0">
            <a:spAutoFit/>
          </a:bodyPr>
          <a:lstStyle/>
          <a:p>
            <a:r>
              <a:rPr lang="en-US" dirty="0"/>
              <a:t>VSS of Keyboard</a:t>
            </a:r>
          </a:p>
        </p:txBody>
      </p:sp>
      <p:sp>
        <p:nvSpPr>
          <p:cNvPr id="19" name="文本框 18">
            <a:extLst>
              <a:ext uri="{FF2B5EF4-FFF2-40B4-BE49-F238E27FC236}">
                <a16:creationId xmlns:a16="http://schemas.microsoft.com/office/drawing/2014/main" id="{A1E7955F-02E9-412A-8D8D-0D56FAC169BE}"/>
              </a:ext>
            </a:extLst>
          </p:cNvPr>
          <p:cNvSpPr txBox="1"/>
          <p:nvPr/>
        </p:nvSpPr>
        <p:spPr>
          <a:xfrm>
            <a:off x="4455403" y="6234901"/>
            <a:ext cx="3238387" cy="369332"/>
          </a:xfrm>
          <a:prstGeom prst="rect">
            <a:avLst/>
          </a:prstGeom>
          <a:noFill/>
        </p:spPr>
        <p:txBody>
          <a:bodyPr wrap="none" rtlCol="0">
            <a:spAutoFit/>
          </a:bodyPr>
          <a:lstStyle/>
          <a:p>
            <a:r>
              <a:rPr lang="en-US" dirty="0"/>
              <a:t>RSS of </a:t>
            </a:r>
            <a:r>
              <a:rPr lang="en-US" dirty="0" err="1"/>
              <a:t>android.process.media</a:t>
            </a:r>
            <a:endParaRPr lang="en-US" dirty="0"/>
          </a:p>
        </p:txBody>
      </p:sp>
      <p:cxnSp>
        <p:nvCxnSpPr>
          <p:cNvPr id="20" name="直接箭头连接符 19">
            <a:extLst>
              <a:ext uri="{FF2B5EF4-FFF2-40B4-BE49-F238E27FC236}">
                <a16:creationId xmlns:a16="http://schemas.microsoft.com/office/drawing/2014/main" id="{FBA5BF98-C4F3-490F-91CC-3E822278BA21}"/>
              </a:ext>
            </a:extLst>
          </p:cNvPr>
          <p:cNvCxnSpPr/>
          <p:nvPr/>
        </p:nvCxnSpPr>
        <p:spPr>
          <a:xfrm flipV="1">
            <a:off x="7693790" y="6254673"/>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701B05F-B341-4F72-9F3A-0D0BA380EF6B}"/>
              </a:ext>
            </a:extLst>
          </p:cNvPr>
          <p:cNvCxnSpPr/>
          <p:nvPr/>
        </p:nvCxnSpPr>
        <p:spPr>
          <a:xfrm flipV="1">
            <a:off x="3889878" y="5734506"/>
            <a:ext cx="0" cy="2478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50A7DFB-181B-4E66-8F45-BF7A4CD452E2}"/>
              </a:ext>
            </a:extLst>
          </p:cNvPr>
          <p:cNvSpPr txBox="1"/>
          <p:nvPr/>
        </p:nvSpPr>
        <p:spPr>
          <a:xfrm>
            <a:off x="3585735" y="5243723"/>
            <a:ext cx="1545616" cy="369332"/>
          </a:xfrm>
          <a:prstGeom prst="rect">
            <a:avLst/>
          </a:prstGeom>
          <a:noFill/>
        </p:spPr>
        <p:txBody>
          <a:bodyPr wrap="square" rtlCol="0">
            <a:spAutoFit/>
          </a:bodyPr>
          <a:lstStyle/>
          <a:p>
            <a:r>
              <a:rPr lang="en-US" dirty="0" err="1"/>
              <a:t>MainActivity</a:t>
            </a:r>
            <a:endParaRPr lang="en-US" dirty="0"/>
          </a:p>
        </p:txBody>
      </p:sp>
      <p:sp>
        <p:nvSpPr>
          <p:cNvPr id="23" name="文本框 22">
            <a:extLst>
              <a:ext uri="{FF2B5EF4-FFF2-40B4-BE49-F238E27FC236}">
                <a16:creationId xmlns:a16="http://schemas.microsoft.com/office/drawing/2014/main" id="{BAFDA0BD-1D1F-45D4-B061-E57F7915F037}"/>
              </a:ext>
            </a:extLst>
          </p:cNvPr>
          <p:cNvSpPr txBox="1"/>
          <p:nvPr/>
        </p:nvSpPr>
        <p:spPr>
          <a:xfrm>
            <a:off x="7507200" y="5265214"/>
            <a:ext cx="2319866" cy="369332"/>
          </a:xfrm>
          <a:prstGeom prst="rect">
            <a:avLst/>
          </a:prstGeom>
          <a:noFill/>
        </p:spPr>
        <p:txBody>
          <a:bodyPr wrap="none" rtlCol="0">
            <a:spAutoFit/>
          </a:bodyPr>
          <a:lstStyle/>
          <a:p>
            <a:r>
              <a:rPr lang="en-US" dirty="0" err="1"/>
              <a:t>FilterUploadActivity</a:t>
            </a:r>
            <a:endParaRPr lang="en-US" dirty="0"/>
          </a:p>
        </p:txBody>
      </p:sp>
    </p:spTree>
    <p:extLst>
      <p:ext uri="{BB962C8B-B14F-4D97-AF65-F5344CB8AC3E}">
        <p14:creationId xmlns:p14="http://schemas.microsoft.com/office/powerpoint/2010/main" val="345384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6" grpId="0"/>
      <p:bldP spid="18" grpId="0"/>
      <p:bldP spid="19" grpId="0"/>
      <p:bldP spid="22"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0C072AB-0E50-4D5A-8345-58A3546A1C39}"/>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A37A4150-221B-40C7-917D-8FDE962BA820}"/>
              </a:ext>
            </a:extLst>
          </p:cNvPr>
          <p:cNvSpPr>
            <a:spLocks noGrp="1"/>
          </p:cNvSpPr>
          <p:nvPr>
            <p:ph type="sldNum" sz="quarter" idx="12"/>
          </p:nvPr>
        </p:nvSpPr>
        <p:spPr/>
        <p:txBody>
          <a:bodyPr/>
          <a:lstStyle/>
          <a:p>
            <a:fld id="{12633BAD-9368-460B-83A5-8FA1CBAFC089}" type="slidenum">
              <a:rPr lang="zh-CN" altLang="en-US" smtClean="0"/>
              <a:t>44</a:t>
            </a:fld>
            <a:endParaRPr lang="zh-CN" altLang="en-US"/>
          </a:p>
        </p:txBody>
      </p:sp>
      <p:sp>
        <p:nvSpPr>
          <p:cNvPr id="4" name="标题 3">
            <a:extLst>
              <a:ext uri="{FF2B5EF4-FFF2-40B4-BE49-F238E27FC236}">
                <a16:creationId xmlns:a16="http://schemas.microsoft.com/office/drawing/2014/main" id="{3D3149EF-F079-40EC-89C7-BD480E88A1A6}"/>
              </a:ext>
            </a:extLst>
          </p:cNvPr>
          <p:cNvSpPr>
            <a:spLocks noGrp="1"/>
          </p:cNvSpPr>
          <p:nvPr>
            <p:ph type="title"/>
          </p:nvPr>
        </p:nvSpPr>
        <p:spPr>
          <a:xfrm>
            <a:off x="196769" y="-1"/>
            <a:ext cx="11117553" cy="746955"/>
          </a:xfrm>
        </p:spPr>
        <p:txBody>
          <a:bodyPr>
            <a:normAutofit fontScale="90000"/>
          </a:bodyPr>
          <a:lstStyle/>
          <a:p>
            <a:r>
              <a:rPr lang="en-US" dirty="0"/>
              <a:t>DS-SN Correlation: Crawling Social Network Events</a:t>
            </a:r>
          </a:p>
        </p:txBody>
      </p:sp>
      <p:sp>
        <p:nvSpPr>
          <p:cNvPr id="5" name="内容占位符 4">
            <a:extLst>
              <a:ext uri="{FF2B5EF4-FFF2-40B4-BE49-F238E27FC236}">
                <a16:creationId xmlns:a16="http://schemas.microsoft.com/office/drawing/2014/main" id="{72A2CAC3-5E99-4AF1-BA0F-E07FFB510518}"/>
              </a:ext>
            </a:extLst>
          </p:cNvPr>
          <p:cNvSpPr>
            <a:spLocks noGrp="1"/>
          </p:cNvSpPr>
          <p:nvPr>
            <p:ph sz="quarter" idx="13"/>
          </p:nvPr>
        </p:nvSpPr>
        <p:spPr/>
        <p:txBody>
          <a:bodyPr/>
          <a:lstStyle/>
          <a:p>
            <a:pPr marL="342900" indent="-342900">
              <a:buFont typeface="Arial" panose="020B0604020202020204" pitchFamily="34" charset="0"/>
              <a:buChar char="•"/>
            </a:pPr>
            <a:r>
              <a:rPr lang="en-US" dirty="0"/>
              <a:t>Crawling Twitter</a:t>
            </a:r>
          </a:p>
          <a:p>
            <a:pPr marL="754380" lvl="1" indent="-342900">
              <a:buFont typeface="Arial" panose="020B0604020202020204" pitchFamily="34" charset="0"/>
              <a:buChar char="•"/>
            </a:pPr>
            <a:r>
              <a:rPr lang="en-US" dirty="0"/>
              <a:t>Official API has rate limit, not practical for our attack</a:t>
            </a:r>
          </a:p>
          <a:p>
            <a:pPr marL="754380" lvl="1" indent="-342900">
              <a:buFont typeface="Arial" panose="020B0604020202020204" pitchFamily="34" charset="0"/>
              <a:buChar char="•"/>
            </a:pPr>
            <a:r>
              <a:rPr lang="en-US" dirty="0"/>
              <a:t>Twitter Advanced Search with keywords from “a” to “z” at a give time t</a:t>
            </a:r>
          </a:p>
          <a:p>
            <a:pPr marL="75438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Flickr</a:t>
            </a:r>
          </a:p>
          <a:p>
            <a:pPr marL="754380" lvl="1" indent="-342900">
              <a:buFont typeface="Arial" panose="020B0604020202020204" pitchFamily="34" charset="0"/>
              <a:buChar char="•"/>
            </a:pPr>
            <a:r>
              <a:rPr lang="en-US" dirty="0"/>
              <a:t>Similar search method with give time t</a:t>
            </a:r>
          </a:p>
          <a:p>
            <a:pPr marL="75438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Instagram</a:t>
            </a:r>
          </a:p>
          <a:p>
            <a:pPr marL="754380" lvl="1" indent="-342900">
              <a:buFont typeface="Arial" panose="020B0604020202020204" pitchFamily="34" charset="0"/>
              <a:buChar char="•"/>
            </a:pPr>
            <a:r>
              <a:rPr lang="en-US" dirty="0"/>
              <a:t>Instagram does not have search interface nor API</a:t>
            </a:r>
          </a:p>
          <a:p>
            <a:pPr marL="754380" lvl="1" indent="-342900">
              <a:buFont typeface="Arial" panose="020B0604020202020204" pitchFamily="34" charset="0"/>
              <a:buChar char="•"/>
            </a:pPr>
            <a:r>
              <a:rPr lang="en-US" dirty="0"/>
              <a:t>Obtained 390,592,786 users (total Instagram users are 500 million to 600 million)</a:t>
            </a:r>
          </a:p>
          <a:p>
            <a:pPr marL="75438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790399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0A1127-D33B-48F1-BAC9-F96B6444C3CA}"/>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839F3F51-8BD7-4C09-9B1C-A2A64FEF1E5D}"/>
              </a:ext>
            </a:extLst>
          </p:cNvPr>
          <p:cNvSpPr>
            <a:spLocks noGrp="1"/>
          </p:cNvSpPr>
          <p:nvPr>
            <p:ph type="sldNum" sz="quarter" idx="12"/>
          </p:nvPr>
        </p:nvSpPr>
        <p:spPr/>
        <p:txBody>
          <a:bodyPr/>
          <a:lstStyle/>
          <a:p>
            <a:fld id="{12633BAD-9368-460B-83A5-8FA1CBAFC089}" type="slidenum">
              <a:rPr lang="zh-CN" altLang="en-US" smtClean="0"/>
              <a:t>45</a:t>
            </a:fld>
            <a:endParaRPr lang="zh-CN" altLang="en-US"/>
          </a:p>
        </p:txBody>
      </p:sp>
      <p:sp>
        <p:nvSpPr>
          <p:cNvPr id="4" name="标题 3">
            <a:extLst>
              <a:ext uri="{FF2B5EF4-FFF2-40B4-BE49-F238E27FC236}">
                <a16:creationId xmlns:a16="http://schemas.microsoft.com/office/drawing/2014/main" id="{0FBE2529-22C0-4436-BAC9-EB93AC75FB51}"/>
              </a:ext>
            </a:extLst>
          </p:cNvPr>
          <p:cNvSpPr>
            <a:spLocks noGrp="1"/>
          </p:cNvSpPr>
          <p:nvPr>
            <p:ph type="title"/>
          </p:nvPr>
        </p:nvSpPr>
        <p:spPr/>
        <p:txBody>
          <a:bodyPr/>
          <a:lstStyle/>
          <a:p>
            <a:r>
              <a:rPr lang="en-US" dirty="0"/>
              <a:t>Observation</a:t>
            </a:r>
          </a:p>
        </p:txBody>
      </p:sp>
      <p:pic>
        <p:nvPicPr>
          <p:cNvPr id="7" name="内容占位符 6">
            <a:extLst>
              <a:ext uri="{FF2B5EF4-FFF2-40B4-BE49-F238E27FC236}">
                <a16:creationId xmlns:a16="http://schemas.microsoft.com/office/drawing/2014/main" id="{9C3888E8-4BA3-4854-9234-B7BD094DBAB3}"/>
              </a:ext>
            </a:extLst>
          </p:cNvPr>
          <p:cNvPicPr>
            <a:picLocks noGrp="1" noChangeAspect="1"/>
          </p:cNvPicPr>
          <p:nvPr>
            <p:ph sz="quarter" idx="13"/>
          </p:nvPr>
        </p:nvPicPr>
        <p:blipFill>
          <a:blip r:embed="rId2"/>
          <a:stretch>
            <a:fillRect/>
          </a:stretch>
        </p:blipFill>
        <p:spPr>
          <a:xfrm>
            <a:off x="1268337" y="1173224"/>
            <a:ext cx="8372465" cy="4957690"/>
          </a:xfrm>
          <a:prstGeom prst="rect">
            <a:avLst/>
          </a:prstGeom>
        </p:spPr>
      </p:pic>
      <p:sp>
        <p:nvSpPr>
          <p:cNvPr id="8" name="矩形: 圆角 7">
            <a:extLst>
              <a:ext uri="{FF2B5EF4-FFF2-40B4-BE49-F238E27FC236}">
                <a16:creationId xmlns:a16="http://schemas.microsoft.com/office/drawing/2014/main" id="{444041AF-B483-42D3-9F68-D9B521B639DD}"/>
              </a:ext>
            </a:extLst>
          </p:cNvPr>
          <p:cNvSpPr/>
          <p:nvPr/>
        </p:nvSpPr>
        <p:spPr>
          <a:xfrm>
            <a:off x="3173460" y="80063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Many users tweet more than 20 days after the last tweet</a:t>
            </a:r>
          </a:p>
        </p:txBody>
      </p:sp>
      <p:sp>
        <p:nvSpPr>
          <p:cNvPr id="9" name="文本框 8">
            <a:extLst>
              <a:ext uri="{FF2B5EF4-FFF2-40B4-BE49-F238E27FC236}">
                <a16:creationId xmlns:a16="http://schemas.microsoft.com/office/drawing/2014/main" id="{50E62E0B-4E38-43AF-8A10-7ED8E207F671}"/>
              </a:ext>
            </a:extLst>
          </p:cNvPr>
          <p:cNvSpPr txBox="1"/>
          <p:nvPr/>
        </p:nvSpPr>
        <p:spPr>
          <a:xfrm>
            <a:off x="2188520" y="6008889"/>
            <a:ext cx="7814960" cy="369332"/>
          </a:xfrm>
          <a:prstGeom prst="rect">
            <a:avLst/>
          </a:prstGeom>
          <a:noFill/>
        </p:spPr>
        <p:txBody>
          <a:bodyPr wrap="none" rtlCol="0">
            <a:spAutoFit/>
          </a:bodyPr>
          <a:lstStyle/>
          <a:p>
            <a:r>
              <a:rPr lang="en-US" dirty="0"/>
              <a:t>The number of users vs. the time difference between two successive tweets</a:t>
            </a:r>
          </a:p>
        </p:txBody>
      </p:sp>
      <p:sp>
        <p:nvSpPr>
          <p:cNvPr id="10" name="矩形: 圆角 9">
            <a:extLst>
              <a:ext uri="{FF2B5EF4-FFF2-40B4-BE49-F238E27FC236}">
                <a16:creationId xmlns:a16="http://schemas.microsoft.com/office/drawing/2014/main" id="{DDF069D0-95BE-41E0-9D6C-DD5EE53DB182}"/>
              </a:ext>
            </a:extLst>
          </p:cNvPr>
          <p:cNvSpPr/>
          <p:nvPr/>
        </p:nvSpPr>
        <p:spPr>
          <a:xfrm>
            <a:off x="3173459" y="2141305"/>
            <a:ext cx="6048261" cy="914400"/>
          </a:xfrm>
          <a:prstGeom prst="roundRect">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Need other schemes to improve the performance: SN-SN Correlation</a:t>
            </a:r>
          </a:p>
        </p:txBody>
      </p:sp>
    </p:spTree>
    <p:extLst>
      <p:ext uri="{BB962C8B-B14F-4D97-AF65-F5344CB8AC3E}">
        <p14:creationId xmlns:p14="http://schemas.microsoft.com/office/powerpoint/2010/main" val="332946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ACB25-B868-4E9F-80DF-32118773759C}"/>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314C4A47-E3DA-4F92-BC03-C20CC0D315DE}"/>
              </a:ext>
            </a:extLst>
          </p:cNvPr>
          <p:cNvSpPr>
            <a:spLocks noGrp="1"/>
          </p:cNvSpPr>
          <p:nvPr>
            <p:ph type="sldNum" sz="quarter" idx="12"/>
          </p:nvPr>
        </p:nvSpPr>
        <p:spPr/>
        <p:txBody>
          <a:bodyPr/>
          <a:lstStyle/>
          <a:p>
            <a:fld id="{12633BAD-9368-460B-83A5-8FA1CBAFC089}" type="slidenum">
              <a:rPr lang="zh-CN" altLang="en-US" smtClean="0"/>
              <a:t>46</a:t>
            </a:fld>
            <a:endParaRPr lang="zh-CN" altLang="en-US"/>
          </a:p>
        </p:txBody>
      </p:sp>
      <p:sp>
        <p:nvSpPr>
          <p:cNvPr id="4" name="标题 3">
            <a:extLst>
              <a:ext uri="{FF2B5EF4-FFF2-40B4-BE49-F238E27FC236}">
                <a16:creationId xmlns:a16="http://schemas.microsoft.com/office/drawing/2014/main" id="{3DA75884-83AF-42A7-822E-DA810D16C8D1}"/>
              </a:ext>
            </a:extLst>
          </p:cNvPr>
          <p:cNvSpPr>
            <a:spLocks noGrp="1"/>
          </p:cNvSpPr>
          <p:nvPr>
            <p:ph type="title"/>
          </p:nvPr>
        </p:nvSpPr>
        <p:spPr/>
        <p:txBody>
          <a:bodyPr/>
          <a:lstStyle/>
          <a:p>
            <a:r>
              <a:rPr lang="en-US" dirty="0"/>
              <a:t>SN-SN Correlation</a:t>
            </a:r>
          </a:p>
        </p:txBody>
      </p:sp>
      <p:sp>
        <p:nvSpPr>
          <p:cNvPr id="5" name="内容占位符 4">
            <a:extLst>
              <a:ext uri="{FF2B5EF4-FFF2-40B4-BE49-F238E27FC236}">
                <a16:creationId xmlns:a16="http://schemas.microsoft.com/office/drawing/2014/main" id="{B04FDD52-5293-432A-B73F-EA21870E25E3}"/>
              </a:ext>
            </a:extLst>
          </p:cNvPr>
          <p:cNvSpPr>
            <a:spLocks noGrp="1"/>
          </p:cNvSpPr>
          <p:nvPr>
            <p:ph sz="quarter" idx="13"/>
          </p:nvPr>
        </p:nvSpPr>
        <p:spPr/>
        <p:txBody>
          <a:bodyPr/>
          <a:lstStyle/>
          <a:p>
            <a:pPr marL="342900" indent="-342900">
              <a:buFont typeface="Arial" panose="020B0604020202020204" pitchFamily="34" charset="0"/>
              <a:buChar char="•"/>
            </a:pPr>
            <a:r>
              <a:rPr lang="en-US" dirty="0"/>
              <a:t>The  average person now has 7.6 active social media accounts, with 98% of people having at least one social network account.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Users tend to have similar attributes across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Define attribute similarities to automatically match users across different MSNs.</a:t>
            </a:r>
          </a:p>
        </p:txBody>
      </p:sp>
      <p:sp>
        <p:nvSpPr>
          <p:cNvPr id="6" name="文本框 5">
            <a:extLst>
              <a:ext uri="{FF2B5EF4-FFF2-40B4-BE49-F238E27FC236}">
                <a16:creationId xmlns:a16="http://schemas.microsoft.com/office/drawing/2014/main" id="{4F166190-60AB-46F4-BDD1-909DA7DC5ED3}"/>
              </a:ext>
            </a:extLst>
          </p:cNvPr>
          <p:cNvSpPr txBox="1"/>
          <p:nvPr/>
        </p:nvSpPr>
        <p:spPr>
          <a:xfrm>
            <a:off x="1645729" y="1701857"/>
            <a:ext cx="8638903" cy="307777"/>
          </a:xfrm>
          <a:prstGeom prst="rect">
            <a:avLst/>
          </a:prstGeom>
          <a:noFill/>
        </p:spPr>
        <p:txBody>
          <a:bodyPr wrap="none" rtlCol="0">
            <a:spAutoFit/>
          </a:bodyPr>
          <a:lstStyle/>
          <a:p>
            <a:r>
              <a:rPr lang="en-US" sz="1400" dirty="0"/>
              <a:t>https://www.marketingtechnews.net/news/2017/nov/17/average-person-has-7-social-media-accounts/</a:t>
            </a:r>
          </a:p>
        </p:txBody>
      </p:sp>
    </p:spTree>
    <p:extLst>
      <p:ext uri="{BB962C8B-B14F-4D97-AF65-F5344CB8AC3E}">
        <p14:creationId xmlns:p14="http://schemas.microsoft.com/office/powerpoint/2010/main" val="2152663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FD408A-741B-4846-B90F-3395F03DD88C}"/>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4B3FA8D5-72DB-427D-AB2F-066110EB1E29}"/>
              </a:ext>
            </a:extLst>
          </p:cNvPr>
          <p:cNvSpPr>
            <a:spLocks noGrp="1"/>
          </p:cNvSpPr>
          <p:nvPr>
            <p:ph type="sldNum" sz="quarter" idx="12"/>
          </p:nvPr>
        </p:nvSpPr>
        <p:spPr/>
        <p:txBody>
          <a:bodyPr/>
          <a:lstStyle/>
          <a:p>
            <a:fld id="{12633BAD-9368-460B-83A5-8FA1CBAFC089}" type="slidenum">
              <a:rPr lang="zh-CN" altLang="en-US" smtClean="0"/>
              <a:t>47</a:t>
            </a:fld>
            <a:endParaRPr lang="zh-CN" altLang="en-US"/>
          </a:p>
        </p:txBody>
      </p:sp>
      <p:sp>
        <p:nvSpPr>
          <p:cNvPr id="4" name="标题 3">
            <a:extLst>
              <a:ext uri="{FF2B5EF4-FFF2-40B4-BE49-F238E27FC236}">
                <a16:creationId xmlns:a16="http://schemas.microsoft.com/office/drawing/2014/main" id="{8D52E8C7-AD62-443B-AD03-BF3CAC38C0CB}"/>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7FC190C7-7945-4B2A-9C10-C8DFDD8C612A}"/>
              </a:ext>
            </a:extLst>
          </p:cNvPr>
          <p:cNvSpPr>
            <a:spLocks noGrp="1"/>
          </p:cNvSpPr>
          <p:nvPr>
            <p:ph sz="quarter" idx="13"/>
          </p:nvPr>
        </p:nvSpPr>
        <p:spPr/>
        <p:txBody>
          <a:bodyPr/>
          <a:lstStyle/>
          <a:p>
            <a:pPr marL="342900" indent="-342900">
              <a:buFont typeface="Arial" panose="020B0604020202020204" pitchFamily="34" charset="0"/>
              <a:buChar char="•"/>
            </a:pPr>
            <a:r>
              <a:rPr lang="en-US" dirty="0"/>
              <a:t>Location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Personal Website Link Similarity: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Username Similarity:                                                    where                       denotes</a:t>
            </a:r>
          </a:p>
          <a:p>
            <a:endParaRPr lang="en-US" dirty="0"/>
          </a:p>
          <a:p>
            <a:r>
              <a:rPr lang="en-US" dirty="0"/>
              <a:t>    the longest common substring str1 and str2.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图片 5">
            <a:extLst>
              <a:ext uri="{FF2B5EF4-FFF2-40B4-BE49-F238E27FC236}">
                <a16:creationId xmlns:a16="http://schemas.microsoft.com/office/drawing/2014/main" id="{CC267094-4EC4-47BC-B903-07B82D672A9B}"/>
              </a:ext>
            </a:extLst>
          </p:cNvPr>
          <p:cNvPicPr>
            <a:picLocks noChangeAspect="1"/>
          </p:cNvPicPr>
          <p:nvPr/>
        </p:nvPicPr>
        <p:blipFill>
          <a:blip r:embed="rId2"/>
          <a:stretch>
            <a:fillRect/>
          </a:stretch>
        </p:blipFill>
        <p:spPr>
          <a:xfrm>
            <a:off x="3594552" y="792354"/>
            <a:ext cx="5257800" cy="1666875"/>
          </a:xfrm>
          <a:prstGeom prst="rect">
            <a:avLst/>
          </a:prstGeom>
        </p:spPr>
      </p:pic>
      <p:pic>
        <p:nvPicPr>
          <p:cNvPr id="7" name="图片 6">
            <a:extLst>
              <a:ext uri="{FF2B5EF4-FFF2-40B4-BE49-F238E27FC236}">
                <a16:creationId xmlns:a16="http://schemas.microsoft.com/office/drawing/2014/main" id="{AE90025D-EEB5-4049-9864-A9959DC2ADD1}"/>
              </a:ext>
            </a:extLst>
          </p:cNvPr>
          <p:cNvPicPr>
            <a:picLocks noChangeAspect="1"/>
          </p:cNvPicPr>
          <p:nvPr/>
        </p:nvPicPr>
        <p:blipFill>
          <a:blip r:embed="rId3"/>
          <a:stretch>
            <a:fillRect/>
          </a:stretch>
        </p:blipFill>
        <p:spPr>
          <a:xfrm>
            <a:off x="5241835" y="2521292"/>
            <a:ext cx="3971925" cy="1704975"/>
          </a:xfrm>
          <a:prstGeom prst="rect">
            <a:avLst/>
          </a:prstGeom>
        </p:spPr>
      </p:pic>
      <p:pic>
        <p:nvPicPr>
          <p:cNvPr id="8" name="图片 7">
            <a:extLst>
              <a:ext uri="{FF2B5EF4-FFF2-40B4-BE49-F238E27FC236}">
                <a16:creationId xmlns:a16="http://schemas.microsoft.com/office/drawing/2014/main" id="{6D5B5504-A84F-4D00-8C69-17398E2B22BC}"/>
              </a:ext>
            </a:extLst>
          </p:cNvPr>
          <p:cNvPicPr>
            <a:picLocks noChangeAspect="1"/>
          </p:cNvPicPr>
          <p:nvPr/>
        </p:nvPicPr>
        <p:blipFill>
          <a:blip r:embed="rId4"/>
          <a:stretch>
            <a:fillRect/>
          </a:stretch>
        </p:blipFill>
        <p:spPr>
          <a:xfrm>
            <a:off x="4041755" y="4639319"/>
            <a:ext cx="3548867" cy="1079655"/>
          </a:xfrm>
          <a:prstGeom prst="rect">
            <a:avLst/>
          </a:prstGeom>
        </p:spPr>
      </p:pic>
      <p:pic>
        <p:nvPicPr>
          <p:cNvPr id="9" name="图片 8">
            <a:extLst>
              <a:ext uri="{FF2B5EF4-FFF2-40B4-BE49-F238E27FC236}">
                <a16:creationId xmlns:a16="http://schemas.microsoft.com/office/drawing/2014/main" id="{42C56C6B-11E6-4865-AA5B-46418D436A0D}"/>
              </a:ext>
            </a:extLst>
          </p:cNvPr>
          <p:cNvPicPr>
            <a:picLocks noChangeAspect="1"/>
          </p:cNvPicPr>
          <p:nvPr/>
        </p:nvPicPr>
        <p:blipFill>
          <a:blip r:embed="rId5"/>
          <a:stretch>
            <a:fillRect/>
          </a:stretch>
        </p:blipFill>
        <p:spPr>
          <a:xfrm>
            <a:off x="8852352" y="4885265"/>
            <a:ext cx="1600200" cy="438150"/>
          </a:xfrm>
          <a:prstGeom prst="rect">
            <a:avLst/>
          </a:prstGeom>
        </p:spPr>
      </p:pic>
    </p:spTree>
    <p:extLst>
      <p:ext uri="{BB962C8B-B14F-4D97-AF65-F5344CB8AC3E}">
        <p14:creationId xmlns:p14="http://schemas.microsoft.com/office/powerpoint/2010/main" val="76813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DBBE3D-9413-469D-9A77-D92A9A5EFD7A}"/>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FD10E687-0367-4195-86CC-AE20BD482AAE}"/>
              </a:ext>
            </a:extLst>
          </p:cNvPr>
          <p:cNvSpPr>
            <a:spLocks noGrp="1"/>
          </p:cNvSpPr>
          <p:nvPr>
            <p:ph type="sldNum" sz="quarter" idx="12"/>
          </p:nvPr>
        </p:nvSpPr>
        <p:spPr/>
        <p:txBody>
          <a:bodyPr/>
          <a:lstStyle/>
          <a:p>
            <a:fld id="{12633BAD-9368-460B-83A5-8FA1CBAFC089}" type="slidenum">
              <a:rPr lang="zh-CN" altLang="en-US" smtClean="0"/>
              <a:t>48</a:t>
            </a:fld>
            <a:endParaRPr lang="zh-CN" altLang="en-US"/>
          </a:p>
        </p:txBody>
      </p:sp>
      <p:sp>
        <p:nvSpPr>
          <p:cNvPr id="4" name="标题 3">
            <a:extLst>
              <a:ext uri="{FF2B5EF4-FFF2-40B4-BE49-F238E27FC236}">
                <a16:creationId xmlns:a16="http://schemas.microsoft.com/office/drawing/2014/main" id="{C2127E78-C7B9-4937-AB01-9B82EB087B3A}"/>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C3512A6C-EC6D-4A1E-B853-CCCDFC5C6B65}"/>
              </a:ext>
            </a:extLst>
          </p:cNvPr>
          <p:cNvSpPr>
            <a:spLocks noGrp="1"/>
          </p:cNvSpPr>
          <p:nvPr>
            <p:ph sz="quarter" idx="13"/>
          </p:nvPr>
        </p:nvSpPr>
        <p:spPr/>
        <p:txBody>
          <a:bodyPr/>
          <a:lstStyle/>
          <a:p>
            <a:pPr marL="342900" indent="-342900">
              <a:buFont typeface="Arial" panose="020B0604020202020204" pitchFamily="34" charset="0"/>
              <a:buChar char="•"/>
            </a:pPr>
            <a:r>
              <a:rPr lang="en-US" dirty="0"/>
              <a:t>Biography Similarity: adopt latent semantic analysis (LSA) in NLP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     where m1 and m2 are unique words to        and       respectively.                          is the singular value vector of the product of F and F transpose, where F is the frequency matrix in which the </a:t>
            </a:r>
            <a:r>
              <a:rPr lang="en-US" dirty="0" err="1"/>
              <a:t>ith</a:t>
            </a:r>
            <a:r>
              <a:rPr lang="en-US" dirty="0"/>
              <a:t> element means the </a:t>
            </a:r>
            <a:r>
              <a:rPr lang="en-US" dirty="0" err="1"/>
              <a:t>the</a:t>
            </a:r>
            <a:r>
              <a:rPr lang="en-US" dirty="0"/>
              <a:t> number of times the </a:t>
            </a:r>
            <a:r>
              <a:rPr lang="en-US" dirty="0" err="1"/>
              <a:t>ith</a:t>
            </a:r>
            <a:r>
              <a:rPr lang="en-US" dirty="0"/>
              <a:t> word of       appearing in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Profile Image Similarity: </a:t>
            </a:r>
          </a:p>
        </p:txBody>
      </p:sp>
      <p:pic>
        <p:nvPicPr>
          <p:cNvPr id="6" name="图片 5">
            <a:extLst>
              <a:ext uri="{FF2B5EF4-FFF2-40B4-BE49-F238E27FC236}">
                <a16:creationId xmlns:a16="http://schemas.microsoft.com/office/drawing/2014/main" id="{8E4114B7-3721-42DF-BFBD-32BAEAD58954}"/>
              </a:ext>
            </a:extLst>
          </p:cNvPr>
          <p:cNvPicPr>
            <a:picLocks noChangeAspect="1"/>
          </p:cNvPicPr>
          <p:nvPr/>
        </p:nvPicPr>
        <p:blipFill>
          <a:blip r:embed="rId2"/>
          <a:stretch>
            <a:fillRect/>
          </a:stretch>
        </p:blipFill>
        <p:spPr>
          <a:xfrm>
            <a:off x="2844933" y="1406831"/>
            <a:ext cx="6105525" cy="906711"/>
          </a:xfrm>
          <a:prstGeom prst="rect">
            <a:avLst/>
          </a:prstGeom>
        </p:spPr>
      </p:pic>
      <p:pic>
        <p:nvPicPr>
          <p:cNvPr id="7" name="图片 6">
            <a:extLst>
              <a:ext uri="{FF2B5EF4-FFF2-40B4-BE49-F238E27FC236}">
                <a16:creationId xmlns:a16="http://schemas.microsoft.com/office/drawing/2014/main" id="{0C95B92C-4675-42D2-9D27-0569780F3132}"/>
              </a:ext>
            </a:extLst>
          </p:cNvPr>
          <p:cNvPicPr>
            <a:picLocks noChangeAspect="1"/>
          </p:cNvPicPr>
          <p:nvPr/>
        </p:nvPicPr>
        <p:blipFill>
          <a:blip r:embed="rId3"/>
          <a:stretch>
            <a:fillRect/>
          </a:stretch>
        </p:blipFill>
        <p:spPr>
          <a:xfrm>
            <a:off x="6051932" y="2227645"/>
            <a:ext cx="361950" cy="485775"/>
          </a:xfrm>
          <a:prstGeom prst="rect">
            <a:avLst/>
          </a:prstGeom>
        </p:spPr>
      </p:pic>
      <p:pic>
        <p:nvPicPr>
          <p:cNvPr id="8" name="图片 7">
            <a:extLst>
              <a:ext uri="{FF2B5EF4-FFF2-40B4-BE49-F238E27FC236}">
                <a16:creationId xmlns:a16="http://schemas.microsoft.com/office/drawing/2014/main" id="{895AD65A-90A7-43C4-B24E-EBEFF85F9391}"/>
              </a:ext>
            </a:extLst>
          </p:cNvPr>
          <p:cNvPicPr>
            <a:picLocks noChangeAspect="1"/>
          </p:cNvPicPr>
          <p:nvPr/>
        </p:nvPicPr>
        <p:blipFill>
          <a:blip r:embed="rId4"/>
          <a:stretch>
            <a:fillRect/>
          </a:stretch>
        </p:blipFill>
        <p:spPr>
          <a:xfrm>
            <a:off x="7235557" y="2293145"/>
            <a:ext cx="342900" cy="419100"/>
          </a:xfrm>
          <a:prstGeom prst="rect">
            <a:avLst/>
          </a:prstGeom>
        </p:spPr>
      </p:pic>
      <p:pic>
        <p:nvPicPr>
          <p:cNvPr id="9" name="图片 8">
            <a:extLst>
              <a:ext uri="{FF2B5EF4-FFF2-40B4-BE49-F238E27FC236}">
                <a16:creationId xmlns:a16="http://schemas.microsoft.com/office/drawing/2014/main" id="{B2CE6564-6313-47FC-AD27-CE7BEB50B4DD}"/>
              </a:ext>
            </a:extLst>
          </p:cNvPr>
          <p:cNvPicPr>
            <a:picLocks noChangeAspect="1"/>
          </p:cNvPicPr>
          <p:nvPr/>
        </p:nvPicPr>
        <p:blipFill>
          <a:blip r:embed="rId5"/>
          <a:stretch>
            <a:fillRect/>
          </a:stretch>
        </p:blipFill>
        <p:spPr>
          <a:xfrm>
            <a:off x="9620881" y="2313542"/>
            <a:ext cx="1819275" cy="409575"/>
          </a:xfrm>
          <a:prstGeom prst="rect">
            <a:avLst/>
          </a:prstGeom>
        </p:spPr>
      </p:pic>
      <p:pic>
        <p:nvPicPr>
          <p:cNvPr id="11" name="图片 10">
            <a:extLst>
              <a:ext uri="{FF2B5EF4-FFF2-40B4-BE49-F238E27FC236}">
                <a16:creationId xmlns:a16="http://schemas.microsoft.com/office/drawing/2014/main" id="{F58C56E0-B65E-4AE3-830F-739259979BBA}"/>
              </a:ext>
            </a:extLst>
          </p:cNvPr>
          <p:cNvPicPr>
            <a:picLocks noChangeAspect="1"/>
          </p:cNvPicPr>
          <p:nvPr/>
        </p:nvPicPr>
        <p:blipFill>
          <a:blip r:embed="rId3"/>
          <a:stretch>
            <a:fillRect/>
          </a:stretch>
        </p:blipFill>
        <p:spPr>
          <a:xfrm>
            <a:off x="673864" y="3384932"/>
            <a:ext cx="361950" cy="485775"/>
          </a:xfrm>
          <a:prstGeom prst="rect">
            <a:avLst/>
          </a:prstGeom>
        </p:spPr>
      </p:pic>
      <p:pic>
        <p:nvPicPr>
          <p:cNvPr id="12" name="图片 11">
            <a:extLst>
              <a:ext uri="{FF2B5EF4-FFF2-40B4-BE49-F238E27FC236}">
                <a16:creationId xmlns:a16="http://schemas.microsoft.com/office/drawing/2014/main" id="{69E2D681-89F7-4AD6-9C19-3B86F67B1B41}"/>
              </a:ext>
            </a:extLst>
          </p:cNvPr>
          <p:cNvPicPr>
            <a:picLocks noChangeAspect="1"/>
          </p:cNvPicPr>
          <p:nvPr/>
        </p:nvPicPr>
        <p:blipFill>
          <a:blip r:embed="rId4"/>
          <a:stretch>
            <a:fillRect/>
          </a:stretch>
        </p:blipFill>
        <p:spPr>
          <a:xfrm>
            <a:off x="2877984" y="3384932"/>
            <a:ext cx="342900" cy="419100"/>
          </a:xfrm>
          <a:prstGeom prst="rect">
            <a:avLst/>
          </a:prstGeom>
        </p:spPr>
      </p:pic>
      <p:pic>
        <p:nvPicPr>
          <p:cNvPr id="13" name="图片 12">
            <a:extLst>
              <a:ext uri="{FF2B5EF4-FFF2-40B4-BE49-F238E27FC236}">
                <a16:creationId xmlns:a16="http://schemas.microsoft.com/office/drawing/2014/main" id="{FD942236-5364-4273-AE31-CD58A6E18737}"/>
              </a:ext>
            </a:extLst>
          </p:cNvPr>
          <p:cNvPicPr>
            <a:picLocks noChangeAspect="1"/>
          </p:cNvPicPr>
          <p:nvPr/>
        </p:nvPicPr>
        <p:blipFill>
          <a:blip r:embed="rId6"/>
          <a:stretch>
            <a:fillRect/>
          </a:stretch>
        </p:blipFill>
        <p:spPr>
          <a:xfrm>
            <a:off x="4113767" y="4251134"/>
            <a:ext cx="4933950" cy="2057400"/>
          </a:xfrm>
          <a:prstGeom prst="rect">
            <a:avLst/>
          </a:prstGeom>
        </p:spPr>
      </p:pic>
      <p:sp>
        <p:nvSpPr>
          <p:cNvPr id="14" name="矩形: 圆角 13">
            <a:extLst>
              <a:ext uri="{FF2B5EF4-FFF2-40B4-BE49-F238E27FC236}">
                <a16:creationId xmlns:a16="http://schemas.microsoft.com/office/drawing/2014/main" id="{FF7F6208-4B01-4C5A-A236-03D0AF81706F}"/>
              </a:ext>
            </a:extLst>
          </p:cNvPr>
          <p:cNvSpPr/>
          <p:nvPr/>
        </p:nvSpPr>
        <p:spPr>
          <a:xfrm>
            <a:off x="9275530" y="4388269"/>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FaceNet</a:t>
            </a:r>
            <a:r>
              <a:rPr lang="en-US" b="1" dirty="0"/>
              <a:t> [CVPR2015]</a:t>
            </a:r>
          </a:p>
        </p:txBody>
      </p:sp>
      <p:sp>
        <p:nvSpPr>
          <p:cNvPr id="15" name="矩形: 圆角 14">
            <a:extLst>
              <a:ext uri="{FF2B5EF4-FFF2-40B4-BE49-F238E27FC236}">
                <a16:creationId xmlns:a16="http://schemas.microsoft.com/office/drawing/2014/main" id="{88FD7E2A-5C20-4CC5-B99C-8A1828F9EF08}"/>
              </a:ext>
            </a:extLst>
          </p:cNvPr>
          <p:cNvSpPr/>
          <p:nvPr/>
        </p:nvSpPr>
        <p:spPr>
          <a:xfrm>
            <a:off x="9275530" y="5126103"/>
            <a:ext cx="2164626" cy="539827"/>
          </a:xfrm>
          <a:prstGeom prst="roundRect">
            <a:avLst/>
          </a:prstGeom>
          <a:solidFill>
            <a:srgbClr val="0A2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SIFT Feature</a:t>
            </a:r>
          </a:p>
        </p:txBody>
      </p:sp>
    </p:spTree>
    <p:extLst>
      <p:ext uri="{BB962C8B-B14F-4D97-AF65-F5344CB8AC3E}">
        <p14:creationId xmlns:p14="http://schemas.microsoft.com/office/powerpoint/2010/main" val="1807787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A8F6CF-AC18-4049-898D-4D02B6900910}"/>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EB7CC723-3868-47DB-B21A-363056E0B4D5}"/>
              </a:ext>
            </a:extLst>
          </p:cNvPr>
          <p:cNvSpPr>
            <a:spLocks noGrp="1"/>
          </p:cNvSpPr>
          <p:nvPr>
            <p:ph type="sldNum" sz="quarter" idx="12"/>
          </p:nvPr>
        </p:nvSpPr>
        <p:spPr/>
        <p:txBody>
          <a:bodyPr/>
          <a:lstStyle/>
          <a:p>
            <a:fld id="{12633BAD-9368-460B-83A5-8FA1CBAFC089}" type="slidenum">
              <a:rPr lang="zh-CN" altLang="en-US" smtClean="0"/>
              <a:t>49</a:t>
            </a:fld>
            <a:endParaRPr lang="zh-CN" altLang="en-US"/>
          </a:p>
        </p:txBody>
      </p:sp>
      <p:sp>
        <p:nvSpPr>
          <p:cNvPr id="4" name="标题 3">
            <a:extLst>
              <a:ext uri="{FF2B5EF4-FFF2-40B4-BE49-F238E27FC236}">
                <a16:creationId xmlns:a16="http://schemas.microsoft.com/office/drawing/2014/main" id="{06B9AF8C-054C-432E-9291-1509F77D0A85}"/>
              </a:ext>
            </a:extLst>
          </p:cNvPr>
          <p:cNvSpPr>
            <a:spLocks noGrp="1"/>
          </p:cNvSpPr>
          <p:nvPr>
            <p:ph type="title"/>
          </p:nvPr>
        </p:nvSpPr>
        <p:spPr/>
        <p:txBody>
          <a:bodyPr/>
          <a:lstStyle/>
          <a:p>
            <a:r>
              <a:rPr lang="en-US" dirty="0"/>
              <a:t>SN-SN Correlation: Attribute Similarity Metrics</a:t>
            </a:r>
          </a:p>
        </p:txBody>
      </p:sp>
      <p:sp>
        <p:nvSpPr>
          <p:cNvPr id="5" name="内容占位符 4">
            <a:extLst>
              <a:ext uri="{FF2B5EF4-FFF2-40B4-BE49-F238E27FC236}">
                <a16:creationId xmlns:a16="http://schemas.microsoft.com/office/drawing/2014/main" id="{95F93B39-4067-4672-BF4E-1D32B8BE48ED}"/>
              </a:ext>
            </a:extLst>
          </p:cNvPr>
          <p:cNvSpPr>
            <a:spLocks noGrp="1"/>
          </p:cNvSpPr>
          <p:nvPr>
            <p:ph sz="quarter" idx="13"/>
          </p:nvPr>
        </p:nvSpPr>
        <p:spPr/>
        <p:txBody>
          <a:bodyPr/>
          <a:lstStyle/>
          <a:p>
            <a:pPr marL="342900" indent="-342900">
              <a:buFont typeface="Arial" panose="020B0604020202020204" pitchFamily="34" charset="0"/>
              <a:buChar char="•"/>
            </a:pPr>
            <a:r>
              <a:rPr lang="en-US" dirty="0"/>
              <a:t>The overall similarity between two user accounts in two different MSNs: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Obtain        users from SN1 and SN2 as ground truth dataset.</a:t>
            </a:r>
          </a:p>
        </p:txBody>
      </p:sp>
      <p:pic>
        <p:nvPicPr>
          <p:cNvPr id="7" name="图片 6">
            <a:extLst>
              <a:ext uri="{FF2B5EF4-FFF2-40B4-BE49-F238E27FC236}">
                <a16:creationId xmlns:a16="http://schemas.microsoft.com/office/drawing/2014/main" id="{0F69381C-9974-412E-8F09-D04F25EE00D5}"/>
              </a:ext>
            </a:extLst>
          </p:cNvPr>
          <p:cNvPicPr>
            <a:picLocks noChangeAspect="1"/>
          </p:cNvPicPr>
          <p:nvPr/>
        </p:nvPicPr>
        <p:blipFill>
          <a:blip r:embed="rId2"/>
          <a:stretch>
            <a:fillRect/>
          </a:stretch>
        </p:blipFill>
        <p:spPr>
          <a:xfrm>
            <a:off x="3949489" y="1352320"/>
            <a:ext cx="3609975" cy="914400"/>
          </a:xfrm>
          <a:prstGeom prst="rect">
            <a:avLst/>
          </a:prstGeom>
        </p:spPr>
      </p:pic>
      <p:pic>
        <p:nvPicPr>
          <p:cNvPr id="9" name="图片 8">
            <a:extLst>
              <a:ext uri="{FF2B5EF4-FFF2-40B4-BE49-F238E27FC236}">
                <a16:creationId xmlns:a16="http://schemas.microsoft.com/office/drawing/2014/main" id="{8730B18B-25BF-4105-9C16-AE1897729A47}"/>
              </a:ext>
            </a:extLst>
          </p:cNvPr>
          <p:cNvPicPr>
            <a:picLocks noChangeAspect="1"/>
          </p:cNvPicPr>
          <p:nvPr/>
        </p:nvPicPr>
        <p:blipFill>
          <a:blip r:embed="rId3"/>
          <a:stretch>
            <a:fillRect/>
          </a:stretch>
        </p:blipFill>
        <p:spPr>
          <a:xfrm>
            <a:off x="1655254" y="2753758"/>
            <a:ext cx="495300" cy="381000"/>
          </a:xfrm>
          <a:prstGeom prst="rect">
            <a:avLst/>
          </a:prstGeom>
        </p:spPr>
      </p:pic>
      <p:pic>
        <p:nvPicPr>
          <p:cNvPr id="10" name="图片 9">
            <a:extLst>
              <a:ext uri="{FF2B5EF4-FFF2-40B4-BE49-F238E27FC236}">
                <a16:creationId xmlns:a16="http://schemas.microsoft.com/office/drawing/2014/main" id="{0096653F-6EE6-4BB8-B472-7AA0845AF648}"/>
              </a:ext>
            </a:extLst>
          </p:cNvPr>
          <p:cNvPicPr>
            <a:picLocks noChangeAspect="1"/>
          </p:cNvPicPr>
          <p:nvPr/>
        </p:nvPicPr>
        <p:blipFill>
          <a:blip r:embed="rId4"/>
          <a:stretch>
            <a:fillRect/>
          </a:stretch>
        </p:blipFill>
        <p:spPr>
          <a:xfrm>
            <a:off x="57633" y="3861022"/>
            <a:ext cx="5852574" cy="1743152"/>
          </a:xfrm>
          <a:prstGeom prst="rect">
            <a:avLst/>
          </a:prstGeom>
        </p:spPr>
      </p:pic>
      <p:sp>
        <p:nvSpPr>
          <p:cNvPr id="12" name="箭头: 右 11">
            <a:extLst>
              <a:ext uri="{FF2B5EF4-FFF2-40B4-BE49-F238E27FC236}">
                <a16:creationId xmlns:a16="http://schemas.microsoft.com/office/drawing/2014/main" id="{3079FF19-1CC8-4E75-B829-217481AA9215}"/>
              </a:ext>
            </a:extLst>
          </p:cNvPr>
          <p:cNvSpPr/>
          <p:nvPr/>
        </p:nvSpPr>
        <p:spPr>
          <a:xfrm>
            <a:off x="5910207" y="4323299"/>
            <a:ext cx="531026" cy="528810"/>
          </a:xfrm>
          <a:prstGeom prst="rightArrow">
            <a:avLst/>
          </a:prstGeom>
          <a:solidFill>
            <a:srgbClr val="277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a:extLst>
              <a:ext uri="{FF2B5EF4-FFF2-40B4-BE49-F238E27FC236}">
                <a16:creationId xmlns:a16="http://schemas.microsoft.com/office/drawing/2014/main" id="{11224FC0-CCD6-4D12-8E7D-165C5FEFB660}"/>
              </a:ext>
            </a:extLst>
          </p:cNvPr>
          <p:cNvPicPr>
            <a:picLocks noChangeAspect="1"/>
          </p:cNvPicPr>
          <p:nvPr/>
        </p:nvPicPr>
        <p:blipFill>
          <a:blip r:embed="rId5"/>
          <a:stretch>
            <a:fillRect/>
          </a:stretch>
        </p:blipFill>
        <p:spPr>
          <a:xfrm>
            <a:off x="6588087" y="3228963"/>
            <a:ext cx="5289924" cy="2375211"/>
          </a:xfrm>
          <a:prstGeom prst="rect">
            <a:avLst/>
          </a:prstGeom>
        </p:spPr>
      </p:pic>
      <p:sp>
        <p:nvSpPr>
          <p:cNvPr id="14" name="椭圆 13">
            <a:extLst>
              <a:ext uri="{FF2B5EF4-FFF2-40B4-BE49-F238E27FC236}">
                <a16:creationId xmlns:a16="http://schemas.microsoft.com/office/drawing/2014/main" id="{8673EA87-091E-4522-B30F-E1B168C8E9F5}"/>
              </a:ext>
            </a:extLst>
          </p:cNvPr>
          <p:cNvSpPr/>
          <p:nvPr/>
        </p:nvSpPr>
        <p:spPr>
          <a:xfrm>
            <a:off x="1902904" y="3861022"/>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1B4F42A5-3725-43E5-898C-725B13E0603E}"/>
              </a:ext>
            </a:extLst>
          </p:cNvPr>
          <p:cNvSpPr/>
          <p:nvPr/>
        </p:nvSpPr>
        <p:spPr>
          <a:xfrm>
            <a:off x="3020606" y="4323299"/>
            <a:ext cx="862330" cy="4622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71AF35FD-5C3B-4985-8BC2-95489455D32E}"/>
              </a:ext>
            </a:extLst>
          </p:cNvPr>
          <p:cNvSpPr/>
          <p:nvPr/>
        </p:nvSpPr>
        <p:spPr>
          <a:xfrm>
            <a:off x="4538949" y="5103155"/>
            <a:ext cx="1205606" cy="55526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03BA0DD3-5C7A-4AF4-8343-9060DA3C9791}"/>
              </a:ext>
            </a:extLst>
          </p:cNvPr>
          <p:cNvSpPr/>
          <p:nvPr/>
        </p:nvSpPr>
        <p:spPr>
          <a:xfrm>
            <a:off x="2911512" y="5159661"/>
            <a:ext cx="1123823" cy="498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489377A-84E9-4CEB-9D03-9612EAB5DB83}"/>
              </a:ext>
            </a:extLst>
          </p:cNvPr>
          <p:cNvSpPr/>
          <p:nvPr/>
        </p:nvSpPr>
        <p:spPr>
          <a:xfrm>
            <a:off x="4608054" y="3843258"/>
            <a:ext cx="995859" cy="485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C57B8B85-A566-405C-85FC-8560EECCEBE8}"/>
              </a:ext>
            </a:extLst>
          </p:cNvPr>
          <p:cNvSpPr/>
          <p:nvPr/>
        </p:nvSpPr>
        <p:spPr>
          <a:xfrm>
            <a:off x="4592239" y="4328765"/>
            <a:ext cx="1011673"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580B0FAE-1E73-4470-8393-1B381029B306}"/>
              </a:ext>
            </a:extLst>
          </p:cNvPr>
          <p:cNvSpPr/>
          <p:nvPr/>
        </p:nvSpPr>
        <p:spPr>
          <a:xfrm>
            <a:off x="1835398" y="4328765"/>
            <a:ext cx="1011672" cy="493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26847844-BC0A-498D-BC39-23D5E174BEC1}"/>
              </a:ext>
            </a:extLst>
          </p:cNvPr>
          <p:cNvSpPr/>
          <p:nvPr/>
        </p:nvSpPr>
        <p:spPr>
          <a:xfrm>
            <a:off x="1719388" y="5141897"/>
            <a:ext cx="1127681" cy="48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ED9902CB-4296-44F8-B18A-76852D37AD17}"/>
              </a:ext>
            </a:extLst>
          </p:cNvPr>
          <p:cNvSpPr/>
          <p:nvPr/>
        </p:nvSpPr>
        <p:spPr>
          <a:xfrm>
            <a:off x="3063882" y="3866488"/>
            <a:ext cx="862330" cy="462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6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8" grpId="0" animBg="1"/>
      <p:bldP spid="20"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FDDC595-0107-45D2-A0D2-4BF186101C33}"/>
              </a:ext>
            </a:extLst>
          </p:cNvPr>
          <p:cNvSpPr>
            <a:spLocks noGrp="1"/>
          </p:cNvSpPr>
          <p:nvPr>
            <p:ph type="sldNum" sz="quarter" idx="12"/>
          </p:nvPr>
        </p:nvSpPr>
        <p:spPr/>
        <p:txBody>
          <a:bodyPr/>
          <a:lstStyle/>
          <a:p>
            <a:fld id="{12633BAD-9368-460B-83A5-8FA1CBAFC089}" type="slidenum">
              <a:rPr lang="zh-CN" altLang="en-US" smtClean="0"/>
              <a:t>5</a:t>
            </a:fld>
            <a:endParaRPr lang="zh-CN" altLang="en-US"/>
          </a:p>
        </p:txBody>
      </p:sp>
      <p:sp>
        <p:nvSpPr>
          <p:cNvPr id="6" name="Title 2">
            <a:extLst>
              <a:ext uri="{FF2B5EF4-FFF2-40B4-BE49-F238E27FC236}">
                <a16:creationId xmlns:a16="http://schemas.microsoft.com/office/drawing/2014/main" id="{0228A5A3-BA18-4EDF-8A3A-64DA4E6CA1CA}"/>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What Are Smart Devices?</a:t>
            </a:r>
          </a:p>
        </p:txBody>
      </p:sp>
      <p:sp>
        <p:nvSpPr>
          <p:cNvPr id="7" name="矩形: 圆角 6">
            <a:extLst>
              <a:ext uri="{FF2B5EF4-FFF2-40B4-BE49-F238E27FC236}">
                <a16:creationId xmlns:a16="http://schemas.microsoft.com/office/drawing/2014/main" id="{BA690E63-FCD0-4BD8-AD9C-32069819D4BA}"/>
              </a:ext>
            </a:extLst>
          </p:cNvPr>
          <p:cNvSpPr/>
          <p:nvPr/>
        </p:nvSpPr>
        <p:spPr>
          <a:xfrm>
            <a:off x="4041998" y="877005"/>
            <a:ext cx="3057707" cy="141528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Smart Devices</a:t>
            </a:r>
          </a:p>
        </p:txBody>
      </p:sp>
      <p:sp>
        <p:nvSpPr>
          <p:cNvPr id="9" name="箭头: 下 8">
            <a:extLst>
              <a:ext uri="{FF2B5EF4-FFF2-40B4-BE49-F238E27FC236}">
                <a16:creationId xmlns:a16="http://schemas.microsoft.com/office/drawing/2014/main" id="{9DDA89DB-3103-4CD2-ABBE-B115FA296227}"/>
              </a:ext>
            </a:extLst>
          </p:cNvPr>
          <p:cNvSpPr/>
          <p:nvPr/>
        </p:nvSpPr>
        <p:spPr>
          <a:xfrm rot="2724549">
            <a:off x="3858238" y="2293594"/>
            <a:ext cx="553299" cy="1313627"/>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2ED4136D-2047-47F6-9AFB-93C33E8A95B4}"/>
              </a:ext>
            </a:extLst>
          </p:cNvPr>
          <p:cNvSpPr/>
          <p:nvPr/>
        </p:nvSpPr>
        <p:spPr>
          <a:xfrm rot="18750309">
            <a:off x="6722211" y="2305703"/>
            <a:ext cx="553299" cy="1350343"/>
          </a:xfrm>
          <a:prstGeom prst="downArrow">
            <a:avLst/>
          </a:prstGeom>
          <a:solidFill>
            <a:srgbClr val="8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011CA9DC-4D8C-4911-817B-A8945749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82" y="3518862"/>
            <a:ext cx="4900097" cy="27563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0B4EBB8-D52E-466F-BF87-CDAC82973D91}"/>
              </a:ext>
            </a:extLst>
          </p:cNvPr>
          <p:cNvSpPr txBox="1"/>
          <p:nvPr/>
        </p:nvSpPr>
        <p:spPr>
          <a:xfrm>
            <a:off x="1734950" y="6446242"/>
            <a:ext cx="1737976" cy="400110"/>
          </a:xfrm>
          <a:prstGeom prst="rect">
            <a:avLst/>
          </a:prstGeom>
          <a:noFill/>
        </p:spPr>
        <p:txBody>
          <a:bodyPr wrap="none" rtlCol="0">
            <a:spAutoFit/>
          </a:bodyPr>
          <a:lstStyle/>
          <a:p>
            <a:r>
              <a:rPr lang="en-US" sz="2000" b="1" dirty="0"/>
              <a:t>Smartphones</a:t>
            </a:r>
            <a:endParaRPr lang="en-US" b="1" dirty="0"/>
          </a:p>
        </p:txBody>
      </p:sp>
      <p:pic>
        <p:nvPicPr>
          <p:cNvPr id="2052" name="Picture 4" descr="Related image">
            <a:extLst>
              <a:ext uri="{FF2B5EF4-FFF2-40B4-BE49-F238E27FC236}">
                <a16:creationId xmlns:a16="http://schemas.microsoft.com/office/drawing/2014/main" id="{370DFADE-4088-4A47-BE68-9FB174F7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63" y="3563899"/>
            <a:ext cx="4963518" cy="279197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CA185E9-9645-4864-BD94-1737E0DB9993}"/>
              </a:ext>
            </a:extLst>
          </p:cNvPr>
          <p:cNvSpPr txBox="1"/>
          <p:nvPr/>
        </p:nvSpPr>
        <p:spPr>
          <a:xfrm>
            <a:off x="7797229" y="6426575"/>
            <a:ext cx="2646878" cy="400110"/>
          </a:xfrm>
          <a:prstGeom prst="rect">
            <a:avLst/>
          </a:prstGeom>
          <a:solidFill>
            <a:schemeClr val="bg1"/>
          </a:solidFill>
        </p:spPr>
        <p:txBody>
          <a:bodyPr wrap="none" rtlCol="0">
            <a:spAutoFit/>
          </a:bodyPr>
          <a:lstStyle/>
          <a:p>
            <a:r>
              <a:rPr lang="en-US" sz="2000" b="1" dirty="0"/>
              <a:t>Smart Home Devices</a:t>
            </a:r>
            <a:endParaRPr lang="en-US" b="1" dirty="0"/>
          </a:p>
        </p:txBody>
      </p:sp>
    </p:spTree>
    <p:extLst>
      <p:ext uri="{BB962C8B-B14F-4D97-AF65-F5344CB8AC3E}">
        <p14:creationId xmlns:p14="http://schemas.microsoft.com/office/powerpoint/2010/main" val="25051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1000"/>
                                        <p:tgtEl>
                                          <p:spTgt spid="2052"/>
                                        </p:tgtEl>
                                      </p:cBhvr>
                                    </p:animEffect>
                                    <p:anim calcmode="lin" valueType="num">
                                      <p:cBhvr>
                                        <p:cTn id="24" dur="1000" fill="hold"/>
                                        <p:tgtEl>
                                          <p:spTgt spid="2052"/>
                                        </p:tgtEl>
                                        <p:attrNameLst>
                                          <p:attrName>ppt_x</p:attrName>
                                        </p:attrNameLst>
                                      </p:cBhvr>
                                      <p:tavLst>
                                        <p:tav tm="0">
                                          <p:val>
                                            <p:strVal val="#ppt_x"/>
                                          </p:val>
                                        </p:tav>
                                        <p:tav tm="100000">
                                          <p:val>
                                            <p:strVal val="#ppt_x"/>
                                          </p:val>
                                        </p:tav>
                                      </p:tavLst>
                                    </p:anim>
                                    <p:anim calcmode="lin" valueType="num">
                                      <p:cBhvr>
                                        <p:cTn id="25" dur="1000" fill="hold"/>
                                        <p:tgtEl>
                                          <p:spTgt spid="205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5051F2-5089-4177-A4C1-DA3CDC2C8724}"/>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BBD76BF0-7AB4-4D4A-9B95-A5229BB42574}"/>
              </a:ext>
            </a:extLst>
          </p:cNvPr>
          <p:cNvSpPr>
            <a:spLocks noGrp="1"/>
          </p:cNvSpPr>
          <p:nvPr>
            <p:ph type="sldNum" sz="quarter" idx="12"/>
          </p:nvPr>
        </p:nvSpPr>
        <p:spPr/>
        <p:txBody>
          <a:bodyPr/>
          <a:lstStyle/>
          <a:p>
            <a:fld id="{12633BAD-9368-460B-83A5-8FA1CBAFC089}" type="slidenum">
              <a:rPr lang="zh-CN" altLang="en-US" smtClean="0"/>
              <a:t>50</a:t>
            </a:fld>
            <a:endParaRPr lang="zh-CN" altLang="en-US"/>
          </a:p>
        </p:txBody>
      </p:sp>
      <p:sp>
        <p:nvSpPr>
          <p:cNvPr id="4" name="标题 3">
            <a:extLst>
              <a:ext uri="{FF2B5EF4-FFF2-40B4-BE49-F238E27FC236}">
                <a16:creationId xmlns:a16="http://schemas.microsoft.com/office/drawing/2014/main" id="{6FFEE5E5-3413-4BB8-9CA9-2E073296FFCC}"/>
              </a:ext>
            </a:extLst>
          </p:cNvPr>
          <p:cNvSpPr>
            <a:spLocks noGrp="1"/>
          </p:cNvSpPr>
          <p:nvPr>
            <p:ph type="title"/>
          </p:nvPr>
        </p:nvSpPr>
        <p:spPr/>
        <p:txBody>
          <a:bodyPr/>
          <a:lstStyle/>
          <a:p>
            <a:r>
              <a:rPr lang="en-US" dirty="0"/>
              <a:t>Experiment Setup</a:t>
            </a:r>
          </a:p>
        </p:txBody>
      </p:sp>
      <p:pic>
        <p:nvPicPr>
          <p:cNvPr id="4098" name="Picture 2" descr="Related image">
            <a:extLst>
              <a:ext uri="{FF2B5EF4-FFF2-40B4-BE49-F238E27FC236}">
                <a16:creationId xmlns:a16="http://schemas.microsoft.com/office/drawing/2014/main" id="{6DAA9BB2-3F89-4018-980F-6CD3630DF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27" y="1174740"/>
            <a:ext cx="2510941" cy="345234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E11348E-4EE4-4B13-BE89-2B16889365E3}"/>
              </a:ext>
            </a:extLst>
          </p:cNvPr>
          <p:cNvSpPr txBox="1"/>
          <p:nvPr/>
        </p:nvSpPr>
        <p:spPr>
          <a:xfrm>
            <a:off x="411389" y="4669279"/>
            <a:ext cx="2356735" cy="646331"/>
          </a:xfrm>
          <a:prstGeom prst="rect">
            <a:avLst/>
          </a:prstGeom>
          <a:noFill/>
        </p:spPr>
        <p:txBody>
          <a:bodyPr wrap="none" rtlCol="0">
            <a:spAutoFit/>
          </a:bodyPr>
          <a:lstStyle/>
          <a:p>
            <a:pPr algn="ctr"/>
            <a:r>
              <a:rPr lang="en-US" dirty="0"/>
              <a:t>Huawei Honor 8 Lite</a:t>
            </a:r>
          </a:p>
          <a:p>
            <a:pPr algn="ctr"/>
            <a:r>
              <a:rPr lang="en-US" dirty="0"/>
              <a:t>Android 7.0</a:t>
            </a:r>
          </a:p>
        </p:txBody>
      </p:sp>
      <p:pic>
        <p:nvPicPr>
          <p:cNvPr id="4100" name="Picture 4" descr="Image result for Nexus 7">
            <a:extLst>
              <a:ext uri="{FF2B5EF4-FFF2-40B4-BE49-F238E27FC236}">
                <a16:creationId xmlns:a16="http://schemas.microsoft.com/office/drawing/2014/main" id="{F6153D48-8136-4918-B42F-7D636A655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28" y="992667"/>
            <a:ext cx="2448520" cy="391137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EB30E74-DF26-4762-B285-D454FD3D1FE2}"/>
              </a:ext>
            </a:extLst>
          </p:cNvPr>
          <p:cNvSpPr txBox="1"/>
          <p:nvPr/>
        </p:nvSpPr>
        <p:spPr>
          <a:xfrm>
            <a:off x="3536532" y="4904041"/>
            <a:ext cx="1810111" cy="646331"/>
          </a:xfrm>
          <a:prstGeom prst="rect">
            <a:avLst/>
          </a:prstGeom>
          <a:noFill/>
        </p:spPr>
        <p:txBody>
          <a:bodyPr wrap="none" rtlCol="0">
            <a:spAutoFit/>
          </a:bodyPr>
          <a:lstStyle/>
          <a:p>
            <a:pPr algn="ctr"/>
            <a:r>
              <a:rPr lang="en-US" dirty="0"/>
              <a:t>Google Nexus 7</a:t>
            </a:r>
          </a:p>
          <a:p>
            <a:pPr algn="ctr"/>
            <a:r>
              <a:rPr lang="en-US" dirty="0"/>
              <a:t>Android 6.0.1</a:t>
            </a:r>
          </a:p>
        </p:txBody>
      </p:sp>
      <p:pic>
        <p:nvPicPr>
          <p:cNvPr id="7" name="图片 6">
            <a:extLst>
              <a:ext uri="{FF2B5EF4-FFF2-40B4-BE49-F238E27FC236}">
                <a16:creationId xmlns:a16="http://schemas.microsoft.com/office/drawing/2014/main" id="{AEC39DDD-80FC-4DB9-909E-6945BA6EFCE9}"/>
              </a:ext>
            </a:extLst>
          </p:cNvPr>
          <p:cNvPicPr>
            <a:picLocks noChangeAspect="1"/>
          </p:cNvPicPr>
          <p:nvPr/>
        </p:nvPicPr>
        <p:blipFill>
          <a:blip r:embed="rId4"/>
          <a:stretch>
            <a:fillRect/>
          </a:stretch>
        </p:blipFill>
        <p:spPr>
          <a:xfrm>
            <a:off x="5999708" y="1855166"/>
            <a:ext cx="1298339" cy="2481147"/>
          </a:xfrm>
          <a:prstGeom prst="rect">
            <a:avLst/>
          </a:prstGeom>
        </p:spPr>
      </p:pic>
      <p:sp>
        <p:nvSpPr>
          <p:cNvPr id="11" name="文本框 10">
            <a:extLst>
              <a:ext uri="{FF2B5EF4-FFF2-40B4-BE49-F238E27FC236}">
                <a16:creationId xmlns:a16="http://schemas.microsoft.com/office/drawing/2014/main" id="{63E21C1A-0712-4AE2-BD44-4F75B1CEF74D}"/>
              </a:ext>
            </a:extLst>
          </p:cNvPr>
          <p:cNvSpPr txBox="1"/>
          <p:nvPr/>
        </p:nvSpPr>
        <p:spPr>
          <a:xfrm>
            <a:off x="5985052" y="4580875"/>
            <a:ext cx="1412566" cy="646331"/>
          </a:xfrm>
          <a:prstGeom prst="rect">
            <a:avLst/>
          </a:prstGeom>
          <a:noFill/>
        </p:spPr>
        <p:txBody>
          <a:bodyPr wrap="none" rtlCol="0">
            <a:spAutoFit/>
          </a:bodyPr>
          <a:lstStyle/>
          <a:p>
            <a:pPr algn="ctr"/>
            <a:r>
              <a:rPr lang="en-US" dirty="0"/>
              <a:t>Blu R1 HD</a:t>
            </a:r>
          </a:p>
          <a:p>
            <a:pPr algn="ctr"/>
            <a:r>
              <a:rPr lang="en-US" dirty="0"/>
              <a:t>Android 6.0</a:t>
            </a:r>
          </a:p>
        </p:txBody>
      </p:sp>
      <p:pic>
        <p:nvPicPr>
          <p:cNvPr id="4102" name="Picture 6" descr="Image result for HTC One Sense 6">
            <a:extLst>
              <a:ext uri="{FF2B5EF4-FFF2-40B4-BE49-F238E27FC236}">
                <a16:creationId xmlns:a16="http://schemas.microsoft.com/office/drawing/2014/main" id="{AE7FBA78-7328-4A2A-A427-DBCBE1B5F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061" y="1855166"/>
            <a:ext cx="1772411" cy="248114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049976A-F4E2-4295-88FD-5A84A7317D18}"/>
              </a:ext>
            </a:extLst>
          </p:cNvPr>
          <p:cNvSpPr txBox="1"/>
          <p:nvPr/>
        </p:nvSpPr>
        <p:spPr>
          <a:xfrm>
            <a:off x="7486259" y="4556968"/>
            <a:ext cx="1972015" cy="646331"/>
          </a:xfrm>
          <a:prstGeom prst="rect">
            <a:avLst/>
          </a:prstGeom>
          <a:noFill/>
        </p:spPr>
        <p:txBody>
          <a:bodyPr wrap="none" rtlCol="0">
            <a:spAutoFit/>
          </a:bodyPr>
          <a:lstStyle/>
          <a:p>
            <a:pPr algn="ctr"/>
            <a:r>
              <a:rPr lang="en-US" dirty="0"/>
              <a:t>HTC One Sense 6</a:t>
            </a:r>
          </a:p>
          <a:p>
            <a:pPr algn="ctr"/>
            <a:r>
              <a:rPr lang="en-US" dirty="0"/>
              <a:t>Android 5.0.2</a:t>
            </a:r>
          </a:p>
        </p:txBody>
      </p:sp>
      <p:pic>
        <p:nvPicPr>
          <p:cNvPr id="8" name="图片 7">
            <a:extLst>
              <a:ext uri="{FF2B5EF4-FFF2-40B4-BE49-F238E27FC236}">
                <a16:creationId xmlns:a16="http://schemas.microsoft.com/office/drawing/2014/main" id="{D98B7255-8CCD-4B78-8801-B7EED82E811B}"/>
              </a:ext>
            </a:extLst>
          </p:cNvPr>
          <p:cNvPicPr>
            <a:picLocks noChangeAspect="1"/>
          </p:cNvPicPr>
          <p:nvPr/>
        </p:nvPicPr>
        <p:blipFill>
          <a:blip r:embed="rId6"/>
          <a:stretch>
            <a:fillRect/>
          </a:stretch>
        </p:blipFill>
        <p:spPr>
          <a:xfrm>
            <a:off x="9971588" y="1684786"/>
            <a:ext cx="1481563" cy="2651527"/>
          </a:xfrm>
          <a:prstGeom prst="rect">
            <a:avLst/>
          </a:prstGeom>
        </p:spPr>
      </p:pic>
      <p:sp>
        <p:nvSpPr>
          <p:cNvPr id="16" name="文本框 15">
            <a:extLst>
              <a:ext uri="{FF2B5EF4-FFF2-40B4-BE49-F238E27FC236}">
                <a16:creationId xmlns:a16="http://schemas.microsoft.com/office/drawing/2014/main" id="{89C9B407-CC01-43B0-9A82-886770B99009}"/>
              </a:ext>
            </a:extLst>
          </p:cNvPr>
          <p:cNvSpPr txBox="1"/>
          <p:nvPr/>
        </p:nvSpPr>
        <p:spPr>
          <a:xfrm>
            <a:off x="9612550" y="4526883"/>
            <a:ext cx="2199640" cy="646331"/>
          </a:xfrm>
          <a:prstGeom prst="rect">
            <a:avLst/>
          </a:prstGeom>
          <a:noFill/>
        </p:spPr>
        <p:txBody>
          <a:bodyPr wrap="none" rtlCol="0">
            <a:spAutoFit/>
          </a:bodyPr>
          <a:lstStyle/>
          <a:p>
            <a:pPr algn="ctr"/>
            <a:r>
              <a:rPr lang="en-US" dirty="0"/>
              <a:t>Samsung Galaxy S4</a:t>
            </a:r>
          </a:p>
          <a:p>
            <a:pPr algn="ctr"/>
            <a:r>
              <a:rPr lang="en-US" dirty="0"/>
              <a:t>Android 4.2.2</a:t>
            </a:r>
          </a:p>
        </p:txBody>
      </p:sp>
    </p:spTree>
    <p:extLst>
      <p:ext uri="{BB962C8B-B14F-4D97-AF65-F5344CB8AC3E}">
        <p14:creationId xmlns:p14="http://schemas.microsoft.com/office/powerpoint/2010/main" val="166954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51</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Inference of SN Events</a:t>
            </a:r>
          </a:p>
        </p:txBody>
      </p:sp>
      <p:pic>
        <p:nvPicPr>
          <p:cNvPr id="6" name="内容占位符 5">
            <a:extLst>
              <a:ext uri="{FF2B5EF4-FFF2-40B4-BE49-F238E27FC236}">
                <a16:creationId xmlns:a16="http://schemas.microsoft.com/office/drawing/2014/main" id="{E14B7D71-B005-414B-9AD8-B716AAB31E91}"/>
              </a:ext>
            </a:extLst>
          </p:cNvPr>
          <p:cNvPicPr>
            <a:picLocks noGrp="1" noChangeAspect="1"/>
          </p:cNvPicPr>
          <p:nvPr>
            <p:ph sz="quarter" idx="13"/>
          </p:nvPr>
        </p:nvPicPr>
        <p:blipFill>
          <a:blip r:embed="rId2"/>
          <a:stretch>
            <a:fillRect/>
          </a:stretch>
        </p:blipFill>
        <p:spPr>
          <a:xfrm>
            <a:off x="1301670" y="1015732"/>
            <a:ext cx="9410700" cy="3352800"/>
          </a:xfrm>
          <a:prstGeom prst="rect">
            <a:avLst/>
          </a:prstGeom>
        </p:spPr>
      </p:pic>
      <p:pic>
        <p:nvPicPr>
          <p:cNvPr id="7" name="图片 6">
            <a:extLst>
              <a:ext uri="{FF2B5EF4-FFF2-40B4-BE49-F238E27FC236}">
                <a16:creationId xmlns:a16="http://schemas.microsoft.com/office/drawing/2014/main" id="{E69E7FE7-DE67-4267-A659-3E7FABB4AAF5}"/>
              </a:ext>
            </a:extLst>
          </p:cNvPr>
          <p:cNvPicPr>
            <a:picLocks noChangeAspect="1"/>
          </p:cNvPicPr>
          <p:nvPr/>
        </p:nvPicPr>
        <p:blipFill>
          <a:blip r:embed="rId3"/>
          <a:stretch>
            <a:fillRect/>
          </a:stretch>
        </p:blipFill>
        <p:spPr>
          <a:xfrm>
            <a:off x="3421942" y="4482452"/>
            <a:ext cx="5876925" cy="2314575"/>
          </a:xfrm>
          <a:prstGeom prst="rect">
            <a:avLst/>
          </a:prstGeom>
        </p:spPr>
      </p:pic>
    </p:spTree>
    <p:extLst>
      <p:ext uri="{BB962C8B-B14F-4D97-AF65-F5344CB8AC3E}">
        <p14:creationId xmlns:p14="http://schemas.microsoft.com/office/powerpoint/2010/main" val="3283527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1B403-B34E-48D5-B870-3B1C6B8E5C49}"/>
              </a:ext>
            </a:extLst>
          </p:cNvPr>
          <p:cNvSpPr>
            <a:spLocks noGrp="1"/>
          </p:cNvSpPr>
          <p:nvPr>
            <p:ph type="dt" sz="half" idx="10"/>
          </p:nvPr>
        </p:nvSpPr>
        <p:spPr/>
        <p:txBody>
          <a:bodyPr/>
          <a:lstStyle/>
          <a:p>
            <a:fld id="{FEA7353B-AB67-4F4D-8323-CA94D33CA426}"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B852445A-EB2F-4931-A1D7-53E4C83D41F5}"/>
              </a:ext>
            </a:extLst>
          </p:cNvPr>
          <p:cNvSpPr>
            <a:spLocks noGrp="1"/>
          </p:cNvSpPr>
          <p:nvPr>
            <p:ph type="sldNum" sz="quarter" idx="12"/>
          </p:nvPr>
        </p:nvSpPr>
        <p:spPr/>
        <p:txBody>
          <a:bodyPr/>
          <a:lstStyle/>
          <a:p>
            <a:fld id="{12633BAD-9368-460B-83A5-8FA1CBAFC089}" type="slidenum">
              <a:rPr lang="zh-CN" altLang="en-US" smtClean="0"/>
              <a:t>52</a:t>
            </a:fld>
            <a:endParaRPr lang="zh-CN" altLang="en-US"/>
          </a:p>
        </p:txBody>
      </p:sp>
      <p:sp>
        <p:nvSpPr>
          <p:cNvPr id="4" name="标题 3">
            <a:extLst>
              <a:ext uri="{FF2B5EF4-FFF2-40B4-BE49-F238E27FC236}">
                <a16:creationId xmlns:a16="http://schemas.microsoft.com/office/drawing/2014/main" id="{0F1BDCDF-8635-4088-8A9F-013CD72FA891}"/>
              </a:ext>
            </a:extLst>
          </p:cNvPr>
          <p:cNvSpPr>
            <a:spLocks noGrp="1"/>
          </p:cNvSpPr>
          <p:nvPr>
            <p:ph type="title"/>
          </p:nvPr>
        </p:nvSpPr>
        <p:spPr/>
        <p:txBody>
          <a:bodyPr/>
          <a:lstStyle/>
          <a:p>
            <a:r>
              <a:rPr lang="en-US" dirty="0"/>
              <a:t>DS-SN Performance: Identity Correlation</a:t>
            </a:r>
          </a:p>
        </p:txBody>
      </p:sp>
      <p:pic>
        <p:nvPicPr>
          <p:cNvPr id="9" name="图片 8">
            <a:extLst>
              <a:ext uri="{FF2B5EF4-FFF2-40B4-BE49-F238E27FC236}">
                <a16:creationId xmlns:a16="http://schemas.microsoft.com/office/drawing/2014/main" id="{7EF7DFD9-38FA-4411-BE74-236CF9C61ED2}"/>
              </a:ext>
            </a:extLst>
          </p:cNvPr>
          <p:cNvPicPr>
            <a:picLocks noChangeAspect="1"/>
          </p:cNvPicPr>
          <p:nvPr/>
        </p:nvPicPr>
        <p:blipFill>
          <a:blip r:embed="rId3"/>
          <a:stretch>
            <a:fillRect/>
          </a:stretch>
        </p:blipFill>
        <p:spPr>
          <a:xfrm>
            <a:off x="0" y="826511"/>
            <a:ext cx="12192000" cy="2852303"/>
          </a:xfrm>
          <a:prstGeom prst="rect">
            <a:avLst/>
          </a:prstGeom>
        </p:spPr>
      </p:pic>
      <p:pic>
        <p:nvPicPr>
          <p:cNvPr id="10" name="图片 9">
            <a:extLst>
              <a:ext uri="{FF2B5EF4-FFF2-40B4-BE49-F238E27FC236}">
                <a16:creationId xmlns:a16="http://schemas.microsoft.com/office/drawing/2014/main" id="{940949D3-98E6-49F3-B625-3BD935FEA1A2}"/>
              </a:ext>
            </a:extLst>
          </p:cNvPr>
          <p:cNvPicPr>
            <a:picLocks noChangeAspect="1"/>
          </p:cNvPicPr>
          <p:nvPr/>
        </p:nvPicPr>
        <p:blipFill>
          <a:blip r:embed="rId4"/>
          <a:stretch>
            <a:fillRect/>
          </a:stretch>
        </p:blipFill>
        <p:spPr>
          <a:xfrm>
            <a:off x="3890733" y="3810042"/>
            <a:ext cx="4829175" cy="2490632"/>
          </a:xfrm>
          <a:prstGeom prst="rect">
            <a:avLst/>
          </a:prstGeom>
        </p:spPr>
      </p:pic>
    </p:spTree>
    <p:extLst>
      <p:ext uri="{BB962C8B-B14F-4D97-AF65-F5344CB8AC3E}">
        <p14:creationId xmlns:p14="http://schemas.microsoft.com/office/powerpoint/2010/main" val="58511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5B97A1-7EC4-4434-8D41-55C6CAB45125}"/>
              </a:ext>
            </a:extLst>
          </p:cNvPr>
          <p:cNvSpPr>
            <a:spLocks noGrp="1"/>
          </p:cNvSpPr>
          <p:nvPr>
            <p:ph type="dt" sz="half" idx="10"/>
          </p:nvPr>
        </p:nvSpPr>
        <p:spPr/>
        <p:txBody>
          <a:bodyPr/>
          <a:lstStyle/>
          <a:p>
            <a:fld id="{FEA7353B-AB67-4F4D-8323-CA94D33CA426}" type="datetime1">
              <a:rPr lang="en-US" altLang="zh-CN" smtClean="0"/>
              <a:t>12/1/2018</a:t>
            </a:fld>
            <a:endParaRPr lang="zh-CN" altLang="en-US"/>
          </a:p>
        </p:txBody>
      </p:sp>
      <p:sp>
        <p:nvSpPr>
          <p:cNvPr id="3" name="灯片编号占位符 2">
            <a:extLst>
              <a:ext uri="{FF2B5EF4-FFF2-40B4-BE49-F238E27FC236}">
                <a16:creationId xmlns:a16="http://schemas.microsoft.com/office/drawing/2014/main" id="{0A758102-87B6-4379-B819-96789E7B822A}"/>
              </a:ext>
            </a:extLst>
          </p:cNvPr>
          <p:cNvSpPr>
            <a:spLocks noGrp="1"/>
          </p:cNvSpPr>
          <p:nvPr>
            <p:ph type="sldNum" sz="quarter" idx="12"/>
          </p:nvPr>
        </p:nvSpPr>
        <p:spPr/>
        <p:txBody>
          <a:bodyPr/>
          <a:lstStyle/>
          <a:p>
            <a:fld id="{12633BAD-9368-460B-83A5-8FA1CBAFC089}" type="slidenum">
              <a:rPr lang="zh-CN" altLang="en-US" smtClean="0"/>
              <a:t>53</a:t>
            </a:fld>
            <a:endParaRPr lang="zh-CN" altLang="en-US"/>
          </a:p>
        </p:txBody>
      </p:sp>
      <p:sp>
        <p:nvSpPr>
          <p:cNvPr id="4" name="标题 3">
            <a:extLst>
              <a:ext uri="{FF2B5EF4-FFF2-40B4-BE49-F238E27FC236}">
                <a16:creationId xmlns:a16="http://schemas.microsoft.com/office/drawing/2014/main" id="{92A3A93C-0439-4688-878D-F77CDA390C8A}"/>
              </a:ext>
            </a:extLst>
          </p:cNvPr>
          <p:cNvSpPr>
            <a:spLocks noGrp="1"/>
          </p:cNvSpPr>
          <p:nvPr>
            <p:ph type="title"/>
          </p:nvPr>
        </p:nvSpPr>
        <p:spPr/>
        <p:txBody>
          <a:bodyPr/>
          <a:lstStyle/>
          <a:p>
            <a:r>
              <a:rPr lang="en-US" dirty="0"/>
              <a:t>SN-SN Performance: </a:t>
            </a:r>
          </a:p>
        </p:txBody>
      </p:sp>
      <p:pic>
        <p:nvPicPr>
          <p:cNvPr id="13" name="内容占位符 12">
            <a:extLst>
              <a:ext uri="{FF2B5EF4-FFF2-40B4-BE49-F238E27FC236}">
                <a16:creationId xmlns:a16="http://schemas.microsoft.com/office/drawing/2014/main" id="{8A163C99-989E-4764-8EAF-C6041B6D9F34}"/>
              </a:ext>
            </a:extLst>
          </p:cNvPr>
          <p:cNvPicPr>
            <a:picLocks noGrp="1" noChangeAspect="1"/>
          </p:cNvPicPr>
          <p:nvPr>
            <p:ph sz="quarter" idx="13"/>
          </p:nvPr>
        </p:nvPicPr>
        <p:blipFill>
          <a:blip r:embed="rId3"/>
          <a:stretch>
            <a:fillRect/>
          </a:stretch>
        </p:blipFill>
        <p:spPr>
          <a:xfrm>
            <a:off x="1526892" y="944563"/>
            <a:ext cx="9138216" cy="5140247"/>
          </a:xfrm>
        </p:spPr>
      </p:pic>
      <p:sp>
        <p:nvSpPr>
          <p:cNvPr id="14" name="文本框 13">
            <a:extLst>
              <a:ext uri="{FF2B5EF4-FFF2-40B4-BE49-F238E27FC236}">
                <a16:creationId xmlns:a16="http://schemas.microsoft.com/office/drawing/2014/main" id="{BC3CBA26-DC4F-4B85-BCB3-9C3BCAA85458}"/>
              </a:ext>
            </a:extLst>
          </p:cNvPr>
          <p:cNvSpPr txBox="1"/>
          <p:nvPr/>
        </p:nvSpPr>
        <p:spPr>
          <a:xfrm>
            <a:off x="2236423" y="6084810"/>
            <a:ext cx="8108310" cy="646331"/>
          </a:xfrm>
          <a:prstGeom prst="rect">
            <a:avLst/>
          </a:prstGeom>
          <a:noFill/>
        </p:spPr>
        <p:txBody>
          <a:bodyPr wrap="none" rtlCol="0">
            <a:spAutoFit/>
          </a:bodyPr>
          <a:lstStyle/>
          <a:p>
            <a:r>
              <a:rPr lang="en-US" dirty="0"/>
              <a:t>SN-SN Correlation for the 5</a:t>
            </a:r>
            <a:r>
              <a:rPr lang="en-US" baseline="30000" dirty="0"/>
              <a:t>th</a:t>
            </a:r>
            <a:r>
              <a:rPr lang="en-US" dirty="0"/>
              <a:t> participant, performed with Twitter and Flickr.</a:t>
            </a:r>
          </a:p>
          <a:p>
            <a:r>
              <a:rPr lang="en-US" dirty="0"/>
              <a:t>Totally 1,112,188 entries (2,198 × 506)</a:t>
            </a:r>
          </a:p>
        </p:txBody>
      </p:sp>
      <p:sp>
        <p:nvSpPr>
          <p:cNvPr id="15" name="椭圆 14">
            <a:extLst>
              <a:ext uri="{FF2B5EF4-FFF2-40B4-BE49-F238E27FC236}">
                <a16:creationId xmlns:a16="http://schemas.microsoft.com/office/drawing/2014/main" id="{519C2C8B-0E59-45AA-89A5-43712736ED50}"/>
              </a:ext>
            </a:extLst>
          </p:cNvPr>
          <p:cNvSpPr/>
          <p:nvPr/>
        </p:nvSpPr>
        <p:spPr>
          <a:xfrm>
            <a:off x="8538072" y="4560983"/>
            <a:ext cx="292246" cy="6610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804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189D725-38D9-4129-BAE7-B982BBBE83D3}"/>
              </a:ext>
            </a:extLst>
          </p:cNvPr>
          <p:cNvSpPr>
            <a:spLocks noGrp="1"/>
          </p:cNvSpPr>
          <p:nvPr>
            <p:ph type="dt" sz="half" idx="10"/>
          </p:nvPr>
        </p:nvSpPr>
        <p:spPr/>
        <p:txBody>
          <a:bodyPr/>
          <a:lstStyle/>
          <a:p>
            <a:fld id="{FEA7353B-AB67-4F4D-8323-CA94D33CA426}" type="datetime1">
              <a:rPr lang="en-US" altLang="zh-CN" smtClean="0"/>
              <a:t>12/1/2018</a:t>
            </a:fld>
            <a:endParaRPr lang="zh-CN" altLang="en-US" dirty="0"/>
          </a:p>
        </p:txBody>
      </p:sp>
      <p:sp>
        <p:nvSpPr>
          <p:cNvPr id="3" name="灯片编号占位符 2">
            <a:extLst>
              <a:ext uri="{FF2B5EF4-FFF2-40B4-BE49-F238E27FC236}">
                <a16:creationId xmlns:a16="http://schemas.microsoft.com/office/drawing/2014/main" id="{BA152B01-2BBD-463D-A33A-492A85CD488B}"/>
              </a:ext>
            </a:extLst>
          </p:cNvPr>
          <p:cNvSpPr>
            <a:spLocks noGrp="1"/>
          </p:cNvSpPr>
          <p:nvPr>
            <p:ph type="sldNum" sz="quarter" idx="12"/>
          </p:nvPr>
        </p:nvSpPr>
        <p:spPr/>
        <p:txBody>
          <a:bodyPr anchor="t"/>
          <a:lstStyle/>
          <a:p>
            <a:fld id="{12633BAD-9368-460B-83A5-8FA1CBAFC089}" type="slidenum">
              <a:rPr lang="zh-CN" altLang="en-US" smtClean="0"/>
              <a:t>54</a:t>
            </a:fld>
            <a:endParaRPr lang="zh-CN" altLang="en-US"/>
          </a:p>
        </p:txBody>
      </p:sp>
      <p:sp>
        <p:nvSpPr>
          <p:cNvPr id="6" name="文本框 1">
            <a:extLst>
              <a:ext uri="{FF2B5EF4-FFF2-40B4-BE49-F238E27FC236}">
                <a16:creationId xmlns:a16="http://schemas.microsoft.com/office/drawing/2014/main" id="{5A7999C2-416D-45A9-9249-B38333C05067}"/>
              </a:ext>
            </a:extLst>
          </p:cNvPr>
          <p:cNvSpPr txBox="1"/>
          <p:nvPr/>
        </p:nvSpPr>
        <p:spPr>
          <a:xfrm>
            <a:off x="3817302" y="898545"/>
            <a:ext cx="399340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989E5C22-3AB5-45B3-BE90-452CDA294603}"/>
              </a:ext>
            </a:extLst>
          </p:cNvPr>
          <p:cNvGrpSpPr/>
          <p:nvPr/>
        </p:nvGrpSpPr>
        <p:grpSpPr>
          <a:xfrm>
            <a:off x="-98486" y="2872378"/>
            <a:ext cx="2599948" cy="1926547"/>
            <a:chOff x="202049" y="1866405"/>
            <a:chExt cx="2878854" cy="2358028"/>
          </a:xfrm>
        </p:grpSpPr>
        <p:grpSp>
          <p:nvGrpSpPr>
            <p:cNvPr id="30" name="组合 29">
              <a:extLst>
                <a:ext uri="{FF2B5EF4-FFF2-40B4-BE49-F238E27FC236}">
                  <a16:creationId xmlns:a16="http://schemas.microsoft.com/office/drawing/2014/main" id="{1FF73E2F-3FBC-4217-B7C9-F5517073DAC7}"/>
                </a:ext>
              </a:extLst>
            </p:cNvPr>
            <p:cNvGrpSpPr/>
            <p:nvPr/>
          </p:nvGrpSpPr>
          <p:grpSpPr>
            <a:xfrm>
              <a:off x="821395" y="1866405"/>
              <a:ext cx="1640160" cy="1689474"/>
              <a:chOff x="959054" y="1911375"/>
              <a:chExt cx="1640160" cy="1689474"/>
            </a:xfrm>
          </p:grpSpPr>
          <p:sp>
            <p:nvSpPr>
              <p:cNvPr id="34" name="椭圆 33">
                <a:extLst>
                  <a:ext uri="{FF2B5EF4-FFF2-40B4-BE49-F238E27FC236}">
                    <a16:creationId xmlns:a16="http://schemas.microsoft.com/office/drawing/2014/main" id="{102D8B78-74A0-4A48-A6A3-9A8C4ACD4B04}"/>
                  </a:ext>
                </a:extLst>
              </p:cNvPr>
              <p:cNvSpPr/>
              <p:nvPr/>
            </p:nvSpPr>
            <p:spPr>
              <a:xfrm>
                <a:off x="959054" y="1911375"/>
                <a:ext cx="1640160" cy="168947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框 5">
                <a:extLst>
                  <a:ext uri="{FF2B5EF4-FFF2-40B4-BE49-F238E27FC236}">
                    <a16:creationId xmlns:a16="http://schemas.microsoft.com/office/drawing/2014/main" id="{330BC789-A120-4DAC-B07C-C8CDB99EE8D0}"/>
                  </a:ext>
                </a:extLst>
              </p:cNvPr>
              <p:cNvSpPr txBox="1"/>
              <p:nvPr/>
            </p:nvSpPr>
            <p:spPr>
              <a:xfrm>
                <a:off x="1247355" y="2110047"/>
                <a:ext cx="1063558" cy="1356149"/>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32" name="文本框 7">
              <a:extLst>
                <a:ext uri="{FF2B5EF4-FFF2-40B4-BE49-F238E27FC236}">
                  <a16:creationId xmlns:a16="http://schemas.microsoft.com/office/drawing/2014/main" id="{EDB46866-A4CB-4059-81F2-64260100E0D6}"/>
                </a:ext>
              </a:extLst>
            </p:cNvPr>
            <p:cNvSpPr txBox="1"/>
            <p:nvPr/>
          </p:nvSpPr>
          <p:spPr>
            <a:xfrm>
              <a:off x="202049" y="3659371"/>
              <a:ext cx="2878854" cy="5650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Background</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grpSp>
      <p:sp>
        <p:nvSpPr>
          <p:cNvPr id="36" name="椭圆 35">
            <a:extLst>
              <a:ext uri="{FF2B5EF4-FFF2-40B4-BE49-F238E27FC236}">
                <a16:creationId xmlns:a16="http://schemas.microsoft.com/office/drawing/2014/main" id="{27CD1227-68D7-4892-953A-E215374A0375}"/>
              </a:ext>
            </a:extLst>
          </p:cNvPr>
          <p:cNvSpPr/>
          <p:nvPr/>
        </p:nvSpPr>
        <p:spPr>
          <a:xfrm>
            <a:off x="3584269" y="275837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36">
            <a:extLst>
              <a:ext uri="{FF2B5EF4-FFF2-40B4-BE49-F238E27FC236}">
                <a16:creationId xmlns:a16="http://schemas.microsoft.com/office/drawing/2014/main" id="{0DC2E29C-EBA3-489B-869E-4C0BD4312B16}"/>
              </a:ext>
            </a:extLst>
          </p:cNvPr>
          <p:cNvSpPr/>
          <p:nvPr/>
        </p:nvSpPr>
        <p:spPr>
          <a:xfrm>
            <a:off x="6756079" y="2715662"/>
            <a:ext cx="1481260" cy="13803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a:extLst>
              <a:ext uri="{FF2B5EF4-FFF2-40B4-BE49-F238E27FC236}">
                <a16:creationId xmlns:a16="http://schemas.microsoft.com/office/drawing/2014/main" id="{BF948226-5623-4F46-8449-61C51EC5D755}"/>
              </a:ext>
            </a:extLst>
          </p:cNvPr>
          <p:cNvSpPr/>
          <p:nvPr/>
        </p:nvSpPr>
        <p:spPr>
          <a:xfrm>
            <a:off x="9941830" y="2711199"/>
            <a:ext cx="1481260" cy="1380327"/>
          </a:xfrm>
          <a:prstGeom prst="ellipse">
            <a:avLst/>
          </a:prstGeom>
          <a:solidFill>
            <a:srgbClr val="0E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5">
            <a:extLst>
              <a:ext uri="{FF2B5EF4-FFF2-40B4-BE49-F238E27FC236}">
                <a16:creationId xmlns:a16="http://schemas.microsoft.com/office/drawing/2014/main" id="{85C08E52-5828-4985-A82C-56BBB09A9043}"/>
              </a:ext>
            </a:extLst>
          </p:cNvPr>
          <p:cNvSpPr txBox="1"/>
          <p:nvPr/>
        </p:nvSpPr>
        <p:spPr>
          <a:xfrm>
            <a:off x="3793343" y="2925128"/>
            <a:ext cx="1063112"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sp>
        <p:nvSpPr>
          <p:cNvPr id="42" name="文本框 5">
            <a:extLst>
              <a:ext uri="{FF2B5EF4-FFF2-40B4-BE49-F238E27FC236}">
                <a16:creationId xmlns:a16="http://schemas.microsoft.com/office/drawing/2014/main" id="{A55D783C-A919-4A04-8707-994758255893}"/>
              </a:ext>
            </a:extLst>
          </p:cNvPr>
          <p:cNvSpPr txBox="1"/>
          <p:nvPr/>
        </p:nvSpPr>
        <p:spPr>
          <a:xfrm>
            <a:off x="6951884" y="2872378"/>
            <a:ext cx="1087157"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03</a:t>
            </a:r>
            <a:endParaRPr lang="zh-CN" altLang="en-US" sz="6600" b="1" dirty="0">
              <a:solidFill>
                <a:schemeClr val="bg1"/>
              </a:solidFill>
              <a:latin typeface="Impact" panose="020B0806030902050204" pitchFamily="34" charset="0"/>
            </a:endParaRPr>
          </a:p>
        </p:txBody>
      </p:sp>
      <p:sp>
        <p:nvSpPr>
          <p:cNvPr id="43" name="文本框 5">
            <a:extLst>
              <a:ext uri="{FF2B5EF4-FFF2-40B4-BE49-F238E27FC236}">
                <a16:creationId xmlns:a16="http://schemas.microsoft.com/office/drawing/2014/main" id="{76AC491E-8AA3-46DA-848B-B250C0875143}"/>
              </a:ext>
            </a:extLst>
          </p:cNvPr>
          <p:cNvSpPr txBox="1"/>
          <p:nvPr/>
        </p:nvSpPr>
        <p:spPr>
          <a:xfrm>
            <a:off x="10151119" y="2867914"/>
            <a:ext cx="1061509" cy="1107996"/>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600" b="1" dirty="0">
                <a:solidFill>
                  <a:schemeClr val="bg1"/>
                </a:solidFill>
                <a:latin typeface="Impact" panose="020B0806030902050204" pitchFamily="34" charset="0"/>
              </a:rPr>
              <a:t>04</a:t>
            </a:r>
            <a:endParaRPr lang="zh-CN" altLang="en-US" sz="6600" b="1" dirty="0">
              <a:solidFill>
                <a:schemeClr val="bg1"/>
              </a:solidFill>
              <a:latin typeface="Impact" panose="020B0806030902050204" pitchFamily="34" charset="0"/>
            </a:endParaRPr>
          </a:p>
        </p:txBody>
      </p:sp>
      <p:sp>
        <p:nvSpPr>
          <p:cNvPr id="46" name="文本框 7">
            <a:extLst>
              <a:ext uri="{FF2B5EF4-FFF2-40B4-BE49-F238E27FC236}">
                <a16:creationId xmlns:a16="http://schemas.microsoft.com/office/drawing/2014/main" id="{E84EF935-0794-4EEA-80E6-5978F96C978E}"/>
              </a:ext>
            </a:extLst>
          </p:cNvPr>
          <p:cNvSpPr txBox="1"/>
          <p:nvPr/>
        </p:nvSpPr>
        <p:spPr>
          <a:xfrm>
            <a:off x="3378966" y="4305455"/>
            <a:ext cx="189186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Attacking</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OS</a:t>
            </a:r>
            <a:endParaRPr lang="zh-CN" altLang="en-US" sz="2400" b="1" dirty="0">
              <a:solidFill>
                <a:schemeClr val="bg1">
                  <a:lumMod val="85000"/>
                </a:schemeClr>
              </a:solidFill>
              <a:latin typeface="Arial" panose="020B0604020202020204" pitchFamily="34" charset="0"/>
              <a:cs typeface="Arial" panose="020B0604020202020204" pitchFamily="34" charset="0"/>
            </a:endParaRPr>
          </a:p>
        </p:txBody>
      </p:sp>
      <p:sp>
        <p:nvSpPr>
          <p:cNvPr id="47" name="文本框 7">
            <a:extLst>
              <a:ext uri="{FF2B5EF4-FFF2-40B4-BE49-F238E27FC236}">
                <a16:creationId xmlns:a16="http://schemas.microsoft.com/office/drawing/2014/main" id="{5E9F1A5C-215E-4196-A6F0-AF5032EA90FD}"/>
              </a:ext>
            </a:extLst>
          </p:cNvPr>
          <p:cNvSpPr txBox="1"/>
          <p:nvPr/>
        </p:nvSpPr>
        <p:spPr>
          <a:xfrm>
            <a:off x="5870021" y="4252705"/>
            <a:ext cx="3413114"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lumMod val="85000"/>
                  </a:schemeClr>
                </a:solidFill>
                <a:latin typeface="Arial" panose="020B0604020202020204" pitchFamily="34" charset="0"/>
                <a:cs typeface="Arial" panose="020B0604020202020204" pitchFamily="34" charset="0"/>
              </a:rPr>
              <a:t>Exploiting </a:t>
            </a:r>
          </a:p>
          <a:p>
            <a:pPr algn="ctr"/>
            <a:r>
              <a:rPr lang="en-US" altLang="zh-CN" sz="2400" b="1" dirty="0">
                <a:solidFill>
                  <a:schemeClr val="bg1">
                    <a:lumMod val="85000"/>
                  </a:schemeClr>
                </a:solidFill>
                <a:latin typeface="Arial" panose="020B0604020202020204" pitchFamily="34" charset="0"/>
                <a:cs typeface="Arial" panose="020B0604020202020204" pitchFamily="34" charset="0"/>
              </a:rPr>
              <a:t>Android Side-Channel</a:t>
            </a:r>
          </a:p>
        </p:txBody>
      </p:sp>
      <p:sp>
        <p:nvSpPr>
          <p:cNvPr id="48" name="文本框 7">
            <a:extLst>
              <a:ext uri="{FF2B5EF4-FFF2-40B4-BE49-F238E27FC236}">
                <a16:creationId xmlns:a16="http://schemas.microsoft.com/office/drawing/2014/main" id="{A6C1DA00-8CCB-475B-BDC0-39F23CC8E263}"/>
              </a:ext>
            </a:extLst>
          </p:cNvPr>
          <p:cNvSpPr txBox="1"/>
          <p:nvPr/>
        </p:nvSpPr>
        <p:spPr>
          <a:xfrm>
            <a:off x="9436986" y="4252705"/>
            <a:ext cx="2489785" cy="83099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0A2E4A"/>
                </a:solidFill>
                <a:latin typeface="Arial" panose="020B0604020202020204" pitchFamily="34" charset="0"/>
                <a:cs typeface="Arial" panose="020B0604020202020204" pitchFamily="34" charset="0"/>
              </a:rPr>
              <a:t>Conclusion and</a:t>
            </a:r>
          </a:p>
          <a:p>
            <a:pPr algn="ctr"/>
            <a:r>
              <a:rPr lang="en-US" altLang="zh-CN" sz="2400" b="1" dirty="0">
                <a:solidFill>
                  <a:srgbClr val="0A2E4A"/>
                </a:solidFill>
                <a:latin typeface="Arial" panose="020B0604020202020204" pitchFamily="34" charset="0"/>
                <a:cs typeface="Arial" panose="020B0604020202020204" pitchFamily="34" charset="0"/>
              </a:rPr>
              <a:t>Future Study</a:t>
            </a:r>
          </a:p>
        </p:txBody>
      </p:sp>
    </p:spTree>
    <p:extLst>
      <p:ext uri="{BB962C8B-B14F-4D97-AF65-F5344CB8AC3E}">
        <p14:creationId xmlns:p14="http://schemas.microsoft.com/office/powerpoint/2010/main" val="25801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1" grpId="0"/>
      <p:bldP spid="42" grpId="0"/>
      <p:bldP spid="43" grpId="0"/>
      <p:bldP spid="46" grpId="0"/>
      <p:bldP spid="47" grpId="0"/>
      <p:bldP spid="4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65160C6-6477-4D08-84AC-978A213DAB70}"/>
              </a:ext>
            </a:extLst>
          </p:cNvPr>
          <p:cNvSpPr>
            <a:spLocks noGrp="1"/>
          </p:cNvSpPr>
          <p:nvPr>
            <p:ph type="sldNum" sz="quarter" idx="12"/>
          </p:nvPr>
        </p:nvSpPr>
        <p:spPr/>
        <p:txBody>
          <a:bodyPr/>
          <a:lstStyle/>
          <a:p>
            <a:fld id="{12633BAD-9368-460B-83A5-8FA1CBAFC089}" type="slidenum">
              <a:rPr lang="zh-CN" altLang="en-US" smtClean="0"/>
              <a:t>55</a:t>
            </a:fld>
            <a:endParaRPr lang="zh-CN" altLang="en-US"/>
          </a:p>
        </p:txBody>
      </p:sp>
      <p:sp>
        <p:nvSpPr>
          <p:cNvPr id="4" name="标题 3">
            <a:extLst>
              <a:ext uri="{FF2B5EF4-FFF2-40B4-BE49-F238E27FC236}">
                <a16:creationId xmlns:a16="http://schemas.microsoft.com/office/drawing/2014/main" id="{EA53A926-E3EB-4A26-8405-E101ACBE29DB}"/>
              </a:ext>
            </a:extLst>
          </p:cNvPr>
          <p:cNvSpPr>
            <a:spLocks noGrp="1"/>
          </p:cNvSpPr>
          <p:nvPr>
            <p:ph type="title"/>
          </p:nvPr>
        </p:nvSpPr>
        <p:spPr/>
        <p:txBody>
          <a:bodyPr/>
          <a:lstStyle/>
          <a:p>
            <a:r>
              <a:rPr lang="en-US" dirty="0"/>
              <a:t>Conclusion and Future Works</a:t>
            </a:r>
          </a:p>
        </p:txBody>
      </p:sp>
      <p:sp>
        <p:nvSpPr>
          <p:cNvPr id="5" name="内容占位符 4">
            <a:extLst>
              <a:ext uri="{FF2B5EF4-FFF2-40B4-BE49-F238E27FC236}">
                <a16:creationId xmlns:a16="http://schemas.microsoft.com/office/drawing/2014/main" id="{458F7DFF-9B59-4727-8B18-7BF28E410001}"/>
              </a:ext>
            </a:extLst>
          </p:cNvPr>
          <p:cNvSpPr>
            <a:spLocks noGrp="1"/>
          </p:cNvSpPr>
          <p:nvPr>
            <p:ph sz="quarter" idx="13"/>
          </p:nvPr>
        </p:nvSpPr>
        <p:spPr>
          <a:xfrm>
            <a:off x="212204" y="746954"/>
            <a:ext cx="11783026" cy="4987876"/>
          </a:xfrm>
        </p:spPr>
        <p:txBody>
          <a:bodyPr/>
          <a:lstStyle/>
          <a:p>
            <a:pPr marL="342900" indent="-342900">
              <a:buFont typeface="Arial" panose="020B0604020202020204" pitchFamily="34" charset="0"/>
              <a:buChar char="•"/>
            </a:pPr>
            <a:r>
              <a:rPr lang="en-US" dirty="0"/>
              <a:t>In this proposal, we mainly study the security and privacy issues of Android smartphones, from OS level and side-channel level</a:t>
            </a:r>
          </a:p>
          <a:p>
            <a:endParaRPr lang="en-US" dirty="0"/>
          </a:p>
          <a:p>
            <a:pPr marL="342900" indent="-342900">
              <a:buFont typeface="Arial" panose="020B0604020202020204" pitchFamily="34" charset="0"/>
              <a:buChar char="•"/>
            </a:pPr>
            <a:r>
              <a:rPr lang="en-US" dirty="0"/>
              <a:t>For OS level, we study the design flaw of Android Task Mechanism, which results in privilege leakage and information loss. Then we propose attacks and defense mechanisms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side-channel level, we explore the how side channels of Android can reveal a user’s social network identities.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Extend our research to explore the security and privacy of smart home devices and their corresponding systems.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Propose defense mechanisms to smart home systems.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139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E6C078-508B-41D5-9B32-D4385A811253}"/>
              </a:ext>
            </a:extLst>
          </p:cNvPr>
          <p:cNvSpPr>
            <a:spLocks noGrp="1"/>
          </p:cNvSpPr>
          <p:nvPr>
            <p:ph type="dt" sz="half" idx="10"/>
          </p:nvPr>
        </p:nvSpPr>
        <p:spPr/>
        <p:txBody>
          <a:bodyPr/>
          <a:lstStyle/>
          <a:p>
            <a:fld id="{FEA7353B-AB67-4F4D-8323-CA94D33CA426}" type="datetime1">
              <a:rPr lang="en-US" altLang="zh-CN" smtClean="0"/>
              <a:t>12/1/2018</a:t>
            </a:fld>
            <a:endParaRPr lang="zh-CN" altLang="en-US"/>
          </a:p>
        </p:txBody>
      </p:sp>
      <p:sp>
        <p:nvSpPr>
          <p:cNvPr id="3" name="灯片编号占位符 2">
            <a:extLst>
              <a:ext uri="{FF2B5EF4-FFF2-40B4-BE49-F238E27FC236}">
                <a16:creationId xmlns:a16="http://schemas.microsoft.com/office/drawing/2014/main" id="{6926B647-7334-4306-800D-92E49B170B62}"/>
              </a:ext>
            </a:extLst>
          </p:cNvPr>
          <p:cNvSpPr>
            <a:spLocks noGrp="1"/>
          </p:cNvSpPr>
          <p:nvPr>
            <p:ph type="sldNum" sz="quarter" idx="12"/>
          </p:nvPr>
        </p:nvSpPr>
        <p:spPr/>
        <p:txBody>
          <a:bodyPr/>
          <a:lstStyle/>
          <a:p>
            <a:fld id="{12633BAD-9368-460B-83A5-8FA1CBAFC089}" type="slidenum">
              <a:rPr lang="zh-CN" altLang="en-US" smtClean="0"/>
              <a:t>56</a:t>
            </a:fld>
            <a:endParaRPr lang="zh-CN" altLang="en-US"/>
          </a:p>
        </p:txBody>
      </p:sp>
      <p:sp>
        <p:nvSpPr>
          <p:cNvPr id="4" name="标题 3">
            <a:extLst>
              <a:ext uri="{FF2B5EF4-FFF2-40B4-BE49-F238E27FC236}">
                <a16:creationId xmlns:a16="http://schemas.microsoft.com/office/drawing/2014/main" id="{3BAABB8B-29F4-449A-BAFF-714C66323EE4}"/>
              </a:ext>
            </a:extLst>
          </p:cNvPr>
          <p:cNvSpPr>
            <a:spLocks noGrp="1"/>
          </p:cNvSpPr>
          <p:nvPr>
            <p:ph type="title"/>
          </p:nvPr>
        </p:nvSpPr>
        <p:spPr/>
        <p:txBody>
          <a:bodyPr/>
          <a:lstStyle/>
          <a:p>
            <a:r>
              <a:rPr lang="en-US" dirty="0"/>
              <a:t>Preliminary Results of Future Works</a:t>
            </a:r>
          </a:p>
        </p:txBody>
      </p:sp>
      <p:sp>
        <p:nvSpPr>
          <p:cNvPr id="5" name="内容占位符 4">
            <a:extLst>
              <a:ext uri="{FF2B5EF4-FFF2-40B4-BE49-F238E27FC236}">
                <a16:creationId xmlns:a16="http://schemas.microsoft.com/office/drawing/2014/main" id="{27FC3F5E-F275-467C-9A61-3B86BD227A2C}"/>
              </a:ext>
            </a:extLst>
          </p:cNvPr>
          <p:cNvSpPr>
            <a:spLocks noGrp="1"/>
          </p:cNvSpPr>
          <p:nvPr>
            <p:ph sz="quarter" idx="13"/>
          </p:nvPr>
        </p:nvSpPr>
        <p:spPr>
          <a:xfrm>
            <a:off x="204487" y="944960"/>
            <a:ext cx="11783026" cy="5323637"/>
          </a:xfrm>
        </p:spPr>
        <p:txBody>
          <a:bodyPr/>
          <a:lstStyle/>
          <a:p>
            <a:pPr marL="342900" indent="-342900">
              <a:buFont typeface="Arial" panose="020B0604020202020204" pitchFamily="34" charset="0"/>
              <a:buChar char="•"/>
            </a:pPr>
            <a:r>
              <a:rPr lang="en-US" dirty="0"/>
              <a:t>Discover open-port problem and </a:t>
            </a:r>
            <a:r>
              <a:rPr lang="en-US" dirty="0" err="1"/>
              <a:t>overprivilege</a:t>
            </a:r>
            <a:r>
              <a:rPr lang="en-US" dirty="0"/>
              <a:t> problem in smart home systems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grpSp>
        <p:nvGrpSpPr>
          <p:cNvPr id="6" name="组合 5">
            <a:extLst>
              <a:ext uri="{FF2B5EF4-FFF2-40B4-BE49-F238E27FC236}">
                <a16:creationId xmlns:a16="http://schemas.microsoft.com/office/drawing/2014/main" id="{8D493716-4BCE-4820-87D0-6B6DB5C99340}"/>
              </a:ext>
            </a:extLst>
          </p:cNvPr>
          <p:cNvGrpSpPr/>
          <p:nvPr/>
        </p:nvGrpSpPr>
        <p:grpSpPr>
          <a:xfrm>
            <a:off x="1384314" y="1795753"/>
            <a:ext cx="10785637" cy="3481907"/>
            <a:chOff x="966884" y="1421399"/>
            <a:chExt cx="11203067" cy="3393549"/>
          </a:xfrm>
        </p:grpSpPr>
        <p:sp>
          <p:nvSpPr>
            <p:cNvPr id="7" name="矩形 6">
              <a:extLst>
                <a:ext uri="{FF2B5EF4-FFF2-40B4-BE49-F238E27FC236}">
                  <a16:creationId xmlns:a16="http://schemas.microsoft.com/office/drawing/2014/main" id="{CDCEA577-7F4B-4962-BAC2-D55D9760AEE3}"/>
                </a:ext>
              </a:extLst>
            </p:cNvPr>
            <p:cNvSpPr/>
            <p:nvPr/>
          </p:nvSpPr>
          <p:spPr>
            <a:xfrm>
              <a:off x="2235677" y="1933455"/>
              <a:ext cx="1908313" cy="273131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E3035C05-A4B4-48CC-A4C6-242B3E2A0E3E}"/>
                </a:ext>
              </a:extLst>
            </p:cNvPr>
            <p:cNvSpPr/>
            <p:nvPr/>
          </p:nvSpPr>
          <p:spPr>
            <a:xfrm>
              <a:off x="2112454" y="1421399"/>
              <a:ext cx="2154758" cy="33935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AFD96456-6CE9-496B-B7D0-563C775CCE99}"/>
                </a:ext>
              </a:extLst>
            </p:cNvPr>
            <p:cNvSpPr txBox="1"/>
            <p:nvPr/>
          </p:nvSpPr>
          <p:spPr>
            <a:xfrm>
              <a:off x="2051369" y="1471542"/>
              <a:ext cx="2217274" cy="369332"/>
            </a:xfrm>
            <a:prstGeom prst="rect">
              <a:avLst/>
            </a:prstGeom>
            <a:noFill/>
          </p:spPr>
          <p:txBody>
            <a:bodyPr wrap="none" rtlCol="0">
              <a:spAutoFit/>
            </a:bodyPr>
            <a:lstStyle/>
            <a:p>
              <a:r>
                <a:rPr lang="en-US" altLang="zh-CN" b="1" dirty="0"/>
                <a:t>Interposition Layer</a:t>
              </a:r>
              <a:endParaRPr lang="en-US" b="1" dirty="0"/>
            </a:p>
          </p:txBody>
        </p:sp>
        <p:pic>
          <p:nvPicPr>
            <p:cNvPr id="10" name="图片 9">
              <a:extLst>
                <a:ext uri="{FF2B5EF4-FFF2-40B4-BE49-F238E27FC236}">
                  <a16:creationId xmlns:a16="http://schemas.microsoft.com/office/drawing/2014/main" id="{CC022D0F-B1DE-4213-A88D-DD16F30BEDFB}"/>
                </a:ext>
              </a:extLst>
            </p:cNvPr>
            <p:cNvPicPr>
              <a:picLocks noChangeAspect="1"/>
            </p:cNvPicPr>
            <p:nvPr/>
          </p:nvPicPr>
          <p:blipFill>
            <a:blip r:embed="rId2"/>
            <a:stretch>
              <a:fillRect/>
            </a:stretch>
          </p:blipFill>
          <p:spPr>
            <a:xfrm>
              <a:off x="2661013" y="2351513"/>
              <a:ext cx="1057640" cy="565374"/>
            </a:xfrm>
            <a:prstGeom prst="rect">
              <a:avLst/>
            </a:prstGeom>
          </p:spPr>
        </p:pic>
        <p:pic>
          <p:nvPicPr>
            <p:cNvPr id="11" name="图片 10">
              <a:extLst>
                <a:ext uri="{FF2B5EF4-FFF2-40B4-BE49-F238E27FC236}">
                  <a16:creationId xmlns:a16="http://schemas.microsoft.com/office/drawing/2014/main" id="{3A04DCC2-2A21-41F5-9F84-8AB7B598E1F3}"/>
                </a:ext>
              </a:extLst>
            </p:cNvPr>
            <p:cNvPicPr>
              <a:picLocks noChangeAspect="1"/>
            </p:cNvPicPr>
            <p:nvPr/>
          </p:nvPicPr>
          <p:blipFill>
            <a:blip r:embed="rId3"/>
            <a:stretch>
              <a:fillRect/>
            </a:stretch>
          </p:blipFill>
          <p:spPr>
            <a:xfrm>
              <a:off x="2660265" y="3339548"/>
              <a:ext cx="1058388" cy="418019"/>
            </a:xfrm>
            <a:prstGeom prst="rect">
              <a:avLst/>
            </a:prstGeom>
          </p:spPr>
        </p:pic>
        <p:sp>
          <p:nvSpPr>
            <p:cNvPr id="12" name="矩形 11">
              <a:extLst>
                <a:ext uri="{FF2B5EF4-FFF2-40B4-BE49-F238E27FC236}">
                  <a16:creationId xmlns:a16="http://schemas.microsoft.com/office/drawing/2014/main" id="{394E11CD-5111-4FB5-98FF-B96204385F36}"/>
                </a:ext>
              </a:extLst>
            </p:cNvPr>
            <p:cNvSpPr/>
            <p:nvPr/>
          </p:nvSpPr>
          <p:spPr>
            <a:xfrm>
              <a:off x="2340651" y="4098095"/>
              <a:ext cx="1707198" cy="4694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E450B8E1-7BC7-492A-8644-DDCC30C848ED}"/>
                </a:ext>
              </a:extLst>
            </p:cNvPr>
            <p:cNvSpPr txBox="1"/>
            <p:nvPr/>
          </p:nvSpPr>
          <p:spPr>
            <a:xfrm>
              <a:off x="2177127" y="4164256"/>
              <a:ext cx="2075652" cy="369332"/>
            </a:xfrm>
            <a:prstGeom prst="rect">
              <a:avLst/>
            </a:prstGeom>
            <a:noFill/>
          </p:spPr>
          <p:txBody>
            <a:bodyPr wrap="square" rtlCol="0">
              <a:spAutoFit/>
            </a:bodyPr>
            <a:lstStyle/>
            <a:p>
              <a:pPr algn="ctr"/>
              <a:r>
                <a:rPr lang="en-US" altLang="zh-CN" b="1" dirty="0">
                  <a:solidFill>
                    <a:schemeClr val="accent5"/>
                  </a:solidFill>
                </a:rPr>
                <a:t>Hooking Core</a:t>
              </a:r>
              <a:endParaRPr lang="en-US" b="1" dirty="0">
                <a:solidFill>
                  <a:schemeClr val="accent5"/>
                </a:solidFill>
              </a:endParaRPr>
            </a:p>
          </p:txBody>
        </p:sp>
        <p:grpSp>
          <p:nvGrpSpPr>
            <p:cNvPr id="14" name="组合 13">
              <a:extLst>
                <a:ext uri="{FF2B5EF4-FFF2-40B4-BE49-F238E27FC236}">
                  <a16:creationId xmlns:a16="http://schemas.microsoft.com/office/drawing/2014/main" id="{116D037A-4BAE-4809-AB46-98E442E7258F}"/>
                </a:ext>
              </a:extLst>
            </p:cNvPr>
            <p:cNvGrpSpPr/>
            <p:nvPr/>
          </p:nvGrpSpPr>
          <p:grpSpPr>
            <a:xfrm>
              <a:off x="966884" y="2082440"/>
              <a:ext cx="1144288" cy="1225556"/>
              <a:chOff x="1832682" y="1824111"/>
              <a:chExt cx="1144288" cy="1225556"/>
            </a:xfrm>
          </p:grpSpPr>
          <p:cxnSp>
            <p:nvCxnSpPr>
              <p:cNvPr id="65" name="直接箭头连接符 64">
                <a:extLst>
                  <a:ext uri="{FF2B5EF4-FFF2-40B4-BE49-F238E27FC236}">
                    <a16:creationId xmlns:a16="http://schemas.microsoft.com/office/drawing/2014/main" id="{0D69129D-8086-4C06-9B24-563686B02183}"/>
                  </a:ext>
                </a:extLst>
              </p:cNvPr>
              <p:cNvCxnSpPr/>
              <p:nvPr/>
            </p:nvCxnSpPr>
            <p:spPr>
              <a:xfrm>
                <a:off x="1859722" y="2096552"/>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FE6535A9-9C2D-447E-9416-C5AFDB00F27C}"/>
                      </a:ext>
                    </a:extLst>
                  </p:cNvPr>
                  <p:cNvSpPr txBox="1"/>
                  <p:nvPr/>
                </p:nvSpPr>
                <p:spPr>
                  <a:xfrm>
                    <a:off x="1838146" y="1824111"/>
                    <a:ext cx="109523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1</m:t>
                              </m:r>
                            </m:sub>
                          </m:sSub>
                        </m:oMath>
                      </m:oMathPara>
                    </a14:m>
                    <a:endParaRPr lang="en-US" sz="1400" dirty="0"/>
                  </a:p>
                </p:txBody>
              </p:sp>
            </mc:Choice>
            <mc:Fallback xmlns="">
              <p:sp>
                <p:nvSpPr>
                  <p:cNvPr id="23" name="文本框 22">
                    <a:extLst>
                      <a:ext uri="{FF2B5EF4-FFF2-40B4-BE49-F238E27FC236}">
                        <a16:creationId xmlns:a16="http://schemas.microsoft.com/office/drawing/2014/main" id="{662494E0-6B58-4846-BEFA-7116547CAC55}"/>
                      </a:ext>
                    </a:extLst>
                  </p:cNvPr>
                  <p:cNvSpPr txBox="1">
                    <a:spLocks noRot="1" noChangeAspect="1" noMove="1" noResize="1" noEditPoints="1" noAdjustHandles="1" noChangeArrowheads="1" noChangeShapeType="1" noTextEdit="1"/>
                  </p:cNvSpPr>
                  <p:nvPr/>
                </p:nvSpPr>
                <p:spPr>
                  <a:xfrm>
                    <a:off x="1838146" y="1824111"/>
                    <a:ext cx="1095235" cy="307777"/>
                  </a:xfrm>
                  <a:prstGeom prst="rect">
                    <a:avLst/>
                  </a:prstGeom>
                  <a:blipFill>
                    <a:blip r:embed="rId6"/>
                    <a:stretch>
                      <a:fillRect/>
                    </a:stretch>
                  </a:blipFill>
                </p:spPr>
                <p:txBody>
                  <a:bodyPr/>
                  <a:lstStyle/>
                  <a:p>
                    <a:r>
                      <a:rPr lang="en-US">
                        <a:noFill/>
                      </a:rPr>
                      <a:t> </a:t>
                    </a:r>
                  </a:p>
                </p:txBody>
              </p:sp>
            </mc:Fallback>
          </mc:AlternateContent>
          <p:cxnSp>
            <p:nvCxnSpPr>
              <p:cNvPr id="67" name="直接箭头连接符 66">
                <a:extLst>
                  <a:ext uri="{FF2B5EF4-FFF2-40B4-BE49-F238E27FC236}">
                    <a16:creationId xmlns:a16="http://schemas.microsoft.com/office/drawing/2014/main" id="{65851067-C969-4543-988A-8EDD66DE1044}"/>
                  </a:ext>
                </a:extLst>
              </p:cNvPr>
              <p:cNvCxnSpPr/>
              <p:nvPr/>
            </p:nvCxnSpPr>
            <p:spPr>
              <a:xfrm>
                <a:off x="1859722" y="2521393"/>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D4100BA3-0A10-4ABC-9D50-845E32D069FA}"/>
                  </a:ext>
                </a:extLst>
              </p:cNvPr>
              <p:cNvSpPr txBox="1"/>
              <p:nvPr/>
            </p:nvSpPr>
            <p:spPr>
              <a:xfrm>
                <a:off x="2250112" y="2556729"/>
                <a:ext cx="461665" cy="323165"/>
              </a:xfrm>
              <a:prstGeom prst="rect">
                <a:avLst/>
              </a:prstGeom>
              <a:noFill/>
            </p:spPr>
            <p:txBody>
              <a:bodyPr vert="eaVert" wrap="square" rtlCol="0">
                <a:spAutoFit/>
              </a:bodyPr>
              <a:lstStyle/>
              <a:p>
                <a:pPr algn="ctr"/>
                <a:r>
                  <a:rPr lang="en-US" dirty="0"/>
                  <a:t>…</a:t>
                </a:r>
              </a:p>
            </p:txBody>
          </p:sp>
          <p:cxnSp>
            <p:nvCxnSpPr>
              <p:cNvPr id="69" name="直接箭头连接符 68">
                <a:extLst>
                  <a:ext uri="{FF2B5EF4-FFF2-40B4-BE49-F238E27FC236}">
                    <a16:creationId xmlns:a16="http://schemas.microsoft.com/office/drawing/2014/main" id="{9D0AD834-76FD-4F56-AE5C-C25770E737AE}"/>
                  </a:ext>
                </a:extLst>
              </p:cNvPr>
              <p:cNvCxnSpPr/>
              <p:nvPr/>
            </p:nvCxnSpPr>
            <p:spPr>
              <a:xfrm>
                <a:off x="1847195" y="3019340"/>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C1199BD-395F-41F7-858D-1FEC7B554C5A}"/>
                      </a:ext>
                    </a:extLst>
                  </p:cNvPr>
                  <p:cNvSpPr txBox="1"/>
                  <p:nvPr/>
                </p:nvSpPr>
                <p:spPr>
                  <a:xfrm>
                    <a:off x="1847679" y="2231854"/>
                    <a:ext cx="10994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2</m:t>
                              </m:r>
                            </m:sub>
                          </m:sSub>
                        </m:oMath>
                      </m:oMathPara>
                    </a14:m>
                    <a:endParaRPr lang="en-US" sz="1400" dirty="0"/>
                  </a:p>
                </p:txBody>
              </p:sp>
            </mc:Choice>
            <mc:Fallback xmlns="">
              <p:sp>
                <p:nvSpPr>
                  <p:cNvPr id="29" name="文本框 28">
                    <a:extLst>
                      <a:ext uri="{FF2B5EF4-FFF2-40B4-BE49-F238E27FC236}">
                        <a16:creationId xmlns:a16="http://schemas.microsoft.com/office/drawing/2014/main" id="{5DFBC960-904D-4E7B-B84A-D6075A86DC6B}"/>
                      </a:ext>
                    </a:extLst>
                  </p:cNvPr>
                  <p:cNvSpPr txBox="1">
                    <a:spLocks noRot="1" noChangeAspect="1" noMove="1" noResize="1" noEditPoints="1" noAdjustHandles="1" noChangeArrowheads="1" noChangeShapeType="1" noTextEdit="1"/>
                  </p:cNvSpPr>
                  <p:nvPr/>
                </p:nvSpPr>
                <p:spPr>
                  <a:xfrm>
                    <a:off x="1847679" y="2231854"/>
                    <a:ext cx="10994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30B88FA4-EF57-46D8-986C-2B7063A734AE}"/>
                      </a:ext>
                    </a:extLst>
                  </p:cNvPr>
                  <p:cNvSpPr txBox="1"/>
                  <p:nvPr/>
                </p:nvSpPr>
                <p:spPr>
                  <a:xfrm>
                    <a:off x="1832682" y="2741890"/>
                    <a:ext cx="114428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𝑛</m:t>
                              </m:r>
                            </m:sub>
                          </m:sSub>
                        </m:oMath>
                      </m:oMathPara>
                    </a14:m>
                    <a:endParaRPr lang="en-US" sz="1400" dirty="0"/>
                  </a:p>
                </p:txBody>
              </p:sp>
            </mc:Choice>
            <mc:Fallback xmlns="">
              <p:sp>
                <p:nvSpPr>
                  <p:cNvPr id="30" name="文本框 29">
                    <a:extLst>
                      <a:ext uri="{FF2B5EF4-FFF2-40B4-BE49-F238E27FC236}">
                        <a16:creationId xmlns:a16="http://schemas.microsoft.com/office/drawing/2014/main" id="{18EE2D17-0C58-449C-B936-7F22AAE21810}"/>
                      </a:ext>
                    </a:extLst>
                  </p:cNvPr>
                  <p:cNvSpPr txBox="1">
                    <a:spLocks noRot="1" noChangeAspect="1" noMove="1" noResize="1" noEditPoints="1" noAdjustHandles="1" noChangeArrowheads="1" noChangeShapeType="1" noTextEdit="1"/>
                  </p:cNvSpPr>
                  <p:nvPr/>
                </p:nvSpPr>
                <p:spPr>
                  <a:xfrm>
                    <a:off x="1832682" y="2741890"/>
                    <a:ext cx="1144288" cy="307777"/>
                  </a:xfrm>
                  <a:prstGeom prst="rect">
                    <a:avLst/>
                  </a:prstGeom>
                  <a:blipFill>
                    <a:blip r:embed="rId8"/>
                    <a:stretch>
                      <a:fillRect/>
                    </a:stretch>
                  </a:blipFill>
                </p:spPr>
                <p:txBody>
                  <a:bodyPr/>
                  <a:lstStyle/>
                  <a:p>
                    <a:r>
                      <a:rPr lang="en-US">
                        <a:noFill/>
                      </a:rPr>
                      <a:t> </a:t>
                    </a:r>
                  </a:p>
                </p:txBody>
              </p:sp>
            </mc:Fallback>
          </mc:AlternateContent>
        </p:grpSp>
        <p:sp>
          <p:nvSpPr>
            <p:cNvPr id="15" name="矩形 14">
              <a:extLst>
                <a:ext uri="{FF2B5EF4-FFF2-40B4-BE49-F238E27FC236}">
                  <a16:creationId xmlns:a16="http://schemas.microsoft.com/office/drawing/2014/main" id="{982D095B-1077-4F8C-990D-C7112C663C22}"/>
                </a:ext>
              </a:extLst>
            </p:cNvPr>
            <p:cNvSpPr/>
            <p:nvPr/>
          </p:nvSpPr>
          <p:spPr>
            <a:xfrm>
              <a:off x="5554067" y="1937226"/>
              <a:ext cx="1908313" cy="140232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a:extLst>
                <a:ext uri="{FF2B5EF4-FFF2-40B4-BE49-F238E27FC236}">
                  <a16:creationId xmlns:a16="http://schemas.microsoft.com/office/drawing/2014/main" id="{FCFE9961-C39C-44BD-82F2-38FDB33B1A29}"/>
                </a:ext>
              </a:extLst>
            </p:cNvPr>
            <p:cNvSpPr/>
            <p:nvPr/>
          </p:nvSpPr>
          <p:spPr>
            <a:xfrm>
              <a:off x="5430845" y="1421399"/>
              <a:ext cx="2154758" cy="33935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C0E5907B-CEBF-4D56-BD86-F2151CF8DA36}"/>
                </a:ext>
              </a:extLst>
            </p:cNvPr>
            <p:cNvSpPr txBox="1"/>
            <p:nvPr/>
          </p:nvSpPr>
          <p:spPr>
            <a:xfrm>
              <a:off x="5502180" y="1492761"/>
              <a:ext cx="2012089" cy="369332"/>
            </a:xfrm>
            <a:prstGeom prst="rect">
              <a:avLst/>
            </a:prstGeom>
            <a:noFill/>
          </p:spPr>
          <p:txBody>
            <a:bodyPr wrap="none" rtlCol="0">
              <a:spAutoFit/>
            </a:bodyPr>
            <a:lstStyle/>
            <a:p>
              <a:pPr algn="ctr"/>
              <a:r>
                <a:rPr lang="en-US" altLang="zh-CN" b="1" dirty="0"/>
                <a:t>Simulation Layer</a:t>
              </a:r>
              <a:endParaRPr lang="en-US" b="1" dirty="0"/>
            </a:p>
          </p:txBody>
        </p:sp>
        <p:grpSp>
          <p:nvGrpSpPr>
            <p:cNvPr id="18" name="组合 17">
              <a:extLst>
                <a:ext uri="{FF2B5EF4-FFF2-40B4-BE49-F238E27FC236}">
                  <a16:creationId xmlns:a16="http://schemas.microsoft.com/office/drawing/2014/main" id="{C3C89CF8-27BE-4F14-9F13-F1D8DF5E879B}"/>
                </a:ext>
              </a:extLst>
            </p:cNvPr>
            <p:cNvGrpSpPr/>
            <p:nvPr/>
          </p:nvGrpSpPr>
          <p:grpSpPr>
            <a:xfrm>
              <a:off x="4286557" y="2082440"/>
              <a:ext cx="1144288" cy="1225556"/>
              <a:chOff x="5152355" y="1737973"/>
              <a:chExt cx="1144288" cy="1225556"/>
            </a:xfrm>
          </p:grpSpPr>
          <p:cxnSp>
            <p:nvCxnSpPr>
              <p:cNvPr id="58" name="直接箭头连接符 57">
                <a:extLst>
                  <a:ext uri="{FF2B5EF4-FFF2-40B4-BE49-F238E27FC236}">
                    <a16:creationId xmlns:a16="http://schemas.microsoft.com/office/drawing/2014/main" id="{F37E942F-0D48-40C8-BDD5-6F4FB93CDDD5}"/>
                  </a:ext>
                </a:extLst>
              </p:cNvPr>
              <p:cNvCxnSpPr>
                <a:cxnSpLocks/>
              </p:cNvCxnSpPr>
              <p:nvPr/>
            </p:nvCxnSpPr>
            <p:spPr>
              <a:xfrm>
                <a:off x="5179395" y="2010414"/>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86C3FCF-723C-4AA7-8148-6B10A2526BA1}"/>
                      </a:ext>
                    </a:extLst>
                  </p:cNvPr>
                  <p:cNvSpPr txBox="1"/>
                  <p:nvPr/>
                </p:nvSpPr>
                <p:spPr>
                  <a:xfrm>
                    <a:off x="5157819" y="1737973"/>
                    <a:ext cx="10952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1</m:t>
                              </m:r>
                            </m:sub>
                          </m:sSub>
                        </m:oMath>
                      </m:oMathPara>
                    </a14:m>
                    <a:endParaRPr lang="en-US" sz="1400" dirty="0"/>
                  </a:p>
                </p:txBody>
              </p:sp>
            </mc:Choice>
            <mc:Fallback xmlns="">
              <p:sp>
                <p:nvSpPr>
                  <p:cNvPr id="39" name="文本框 38">
                    <a:extLst>
                      <a:ext uri="{FF2B5EF4-FFF2-40B4-BE49-F238E27FC236}">
                        <a16:creationId xmlns:a16="http://schemas.microsoft.com/office/drawing/2014/main" id="{B300515E-033D-41AE-B2C6-9FD892CD84E2}"/>
                      </a:ext>
                    </a:extLst>
                  </p:cNvPr>
                  <p:cNvSpPr txBox="1">
                    <a:spLocks noRot="1" noChangeAspect="1" noMove="1" noResize="1" noEditPoints="1" noAdjustHandles="1" noChangeArrowheads="1" noChangeShapeType="1" noTextEdit="1"/>
                  </p:cNvSpPr>
                  <p:nvPr/>
                </p:nvSpPr>
                <p:spPr>
                  <a:xfrm>
                    <a:off x="5157819" y="1737973"/>
                    <a:ext cx="1095235" cy="307777"/>
                  </a:xfrm>
                  <a:prstGeom prst="rect">
                    <a:avLst/>
                  </a:prstGeom>
                  <a:blipFill>
                    <a:blip r:embed="rId9"/>
                    <a:stretch>
                      <a:fillRect/>
                    </a:stretch>
                  </a:blipFill>
                </p:spPr>
                <p:txBody>
                  <a:bodyPr/>
                  <a:lstStyle/>
                  <a:p>
                    <a:r>
                      <a:rPr lang="en-US">
                        <a:noFill/>
                      </a:rPr>
                      <a:t> </a:t>
                    </a:r>
                  </a:p>
                </p:txBody>
              </p:sp>
            </mc:Fallback>
          </mc:AlternateContent>
          <p:cxnSp>
            <p:nvCxnSpPr>
              <p:cNvPr id="60" name="直接箭头连接符 59">
                <a:extLst>
                  <a:ext uri="{FF2B5EF4-FFF2-40B4-BE49-F238E27FC236}">
                    <a16:creationId xmlns:a16="http://schemas.microsoft.com/office/drawing/2014/main" id="{12B3160B-F453-42C2-B4A6-251C40BDE847}"/>
                  </a:ext>
                </a:extLst>
              </p:cNvPr>
              <p:cNvCxnSpPr>
                <a:cxnSpLocks/>
              </p:cNvCxnSpPr>
              <p:nvPr/>
            </p:nvCxnSpPr>
            <p:spPr>
              <a:xfrm>
                <a:off x="5179395" y="2435255"/>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E5ACE20-65E1-4C48-B414-32D26CEDC7C0}"/>
                  </a:ext>
                </a:extLst>
              </p:cNvPr>
              <p:cNvSpPr txBox="1"/>
              <p:nvPr/>
            </p:nvSpPr>
            <p:spPr>
              <a:xfrm>
                <a:off x="5569785" y="2470591"/>
                <a:ext cx="461665" cy="323165"/>
              </a:xfrm>
              <a:prstGeom prst="rect">
                <a:avLst/>
              </a:prstGeom>
              <a:noFill/>
            </p:spPr>
            <p:txBody>
              <a:bodyPr vert="eaVert" wrap="square" rtlCol="0">
                <a:spAutoFit/>
              </a:bodyPr>
              <a:lstStyle/>
              <a:p>
                <a:pPr algn="ctr"/>
                <a:r>
                  <a:rPr lang="en-US" dirty="0"/>
                  <a:t>…</a:t>
                </a:r>
              </a:p>
            </p:txBody>
          </p:sp>
          <p:cxnSp>
            <p:nvCxnSpPr>
              <p:cNvPr id="62" name="直接箭头连接符 61">
                <a:extLst>
                  <a:ext uri="{FF2B5EF4-FFF2-40B4-BE49-F238E27FC236}">
                    <a16:creationId xmlns:a16="http://schemas.microsoft.com/office/drawing/2014/main" id="{D010C627-0E29-44BD-B3B9-09FF2B288EA8}"/>
                  </a:ext>
                </a:extLst>
              </p:cNvPr>
              <p:cNvCxnSpPr>
                <a:cxnSpLocks/>
              </p:cNvCxnSpPr>
              <p:nvPr/>
            </p:nvCxnSpPr>
            <p:spPr>
              <a:xfrm>
                <a:off x="5166868" y="2933202"/>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3CDC3194-D3C2-44C6-A165-963CC6EA0289}"/>
                      </a:ext>
                    </a:extLst>
                  </p:cNvPr>
                  <p:cNvSpPr txBox="1"/>
                  <p:nvPr/>
                </p:nvSpPr>
                <p:spPr>
                  <a:xfrm>
                    <a:off x="5167352" y="2145716"/>
                    <a:ext cx="10994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2</m:t>
                              </m:r>
                            </m:sub>
                          </m:sSub>
                        </m:oMath>
                      </m:oMathPara>
                    </a14:m>
                    <a:endParaRPr lang="en-US" sz="1400" dirty="0"/>
                  </a:p>
                </p:txBody>
              </p:sp>
            </mc:Choice>
            <mc:Fallback xmlns="">
              <p:sp>
                <p:nvSpPr>
                  <p:cNvPr id="43" name="文本框 42">
                    <a:extLst>
                      <a:ext uri="{FF2B5EF4-FFF2-40B4-BE49-F238E27FC236}">
                        <a16:creationId xmlns:a16="http://schemas.microsoft.com/office/drawing/2014/main" id="{0C04F548-26F4-4EBD-BADF-2CB5BC658C2C}"/>
                      </a:ext>
                    </a:extLst>
                  </p:cNvPr>
                  <p:cNvSpPr txBox="1">
                    <a:spLocks noRot="1" noChangeAspect="1" noMove="1" noResize="1" noEditPoints="1" noAdjustHandles="1" noChangeArrowheads="1" noChangeShapeType="1" noTextEdit="1"/>
                  </p:cNvSpPr>
                  <p:nvPr/>
                </p:nvSpPr>
                <p:spPr>
                  <a:xfrm>
                    <a:off x="5167352" y="2145716"/>
                    <a:ext cx="10994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A2BFDE6-EF1D-4377-BEF4-1D7A55615853}"/>
                      </a:ext>
                    </a:extLst>
                  </p:cNvPr>
                  <p:cNvSpPr txBox="1"/>
                  <p:nvPr/>
                </p:nvSpPr>
                <p:spPr>
                  <a:xfrm>
                    <a:off x="5152355" y="2655752"/>
                    <a:ext cx="11442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𝑛</m:t>
                              </m:r>
                            </m:sub>
                          </m:sSub>
                        </m:oMath>
                      </m:oMathPara>
                    </a14:m>
                    <a:endParaRPr lang="en-US" sz="1400" dirty="0"/>
                  </a:p>
                </p:txBody>
              </p:sp>
            </mc:Choice>
            <mc:Fallback xmlns="">
              <p:sp>
                <p:nvSpPr>
                  <p:cNvPr id="44" name="文本框 43">
                    <a:extLst>
                      <a:ext uri="{FF2B5EF4-FFF2-40B4-BE49-F238E27FC236}">
                        <a16:creationId xmlns:a16="http://schemas.microsoft.com/office/drawing/2014/main" id="{C63DB2A0-1510-429B-9983-E7EA80464977}"/>
                      </a:ext>
                    </a:extLst>
                  </p:cNvPr>
                  <p:cNvSpPr txBox="1">
                    <a:spLocks noRot="1" noChangeAspect="1" noMove="1" noResize="1" noEditPoints="1" noAdjustHandles="1" noChangeArrowheads="1" noChangeShapeType="1" noTextEdit="1"/>
                  </p:cNvSpPr>
                  <p:nvPr/>
                </p:nvSpPr>
                <p:spPr>
                  <a:xfrm>
                    <a:off x="5152355" y="2655752"/>
                    <a:ext cx="1144288" cy="307777"/>
                  </a:xfrm>
                  <a:prstGeom prst="rect">
                    <a:avLst/>
                  </a:prstGeom>
                  <a:blipFill>
                    <a:blip r:embed="rId10"/>
                    <a:stretch>
                      <a:fillRect/>
                    </a:stretch>
                  </a:blipFill>
                </p:spPr>
                <p:txBody>
                  <a:bodyPr/>
                  <a:lstStyle/>
                  <a:p>
                    <a:r>
                      <a:rPr lang="en-US">
                        <a:noFill/>
                      </a:rPr>
                      <a:t> </a:t>
                    </a:r>
                  </a:p>
                </p:txBody>
              </p:sp>
            </mc:Fallback>
          </mc:AlternateContent>
        </p:grpSp>
        <p:pic>
          <p:nvPicPr>
            <p:cNvPr id="19" name="图片 18">
              <a:extLst>
                <a:ext uri="{FF2B5EF4-FFF2-40B4-BE49-F238E27FC236}">
                  <a16:creationId xmlns:a16="http://schemas.microsoft.com/office/drawing/2014/main" id="{93993E46-3E5A-40E8-B107-188A36BC31FC}"/>
                </a:ext>
              </a:extLst>
            </p:cNvPr>
            <p:cNvPicPr>
              <a:picLocks noChangeAspect="1"/>
            </p:cNvPicPr>
            <p:nvPr/>
          </p:nvPicPr>
          <p:blipFill>
            <a:blip r:embed="rId11"/>
            <a:stretch>
              <a:fillRect/>
            </a:stretch>
          </p:blipFill>
          <p:spPr>
            <a:xfrm>
              <a:off x="5992867" y="2003203"/>
              <a:ext cx="1030714" cy="832762"/>
            </a:xfrm>
            <a:prstGeom prst="rect">
              <a:avLst/>
            </a:prstGeom>
          </p:spPr>
        </p:pic>
        <p:sp>
          <p:nvSpPr>
            <p:cNvPr id="20" name="矩形 19">
              <a:extLst>
                <a:ext uri="{FF2B5EF4-FFF2-40B4-BE49-F238E27FC236}">
                  <a16:creationId xmlns:a16="http://schemas.microsoft.com/office/drawing/2014/main" id="{C4CDAC83-20A5-4937-9351-AB67665CC652}"/>
                </a:ext>
              </a:extLst>
            </p:cNvPr>
            <p:cNvSpPr/>
            <p:nvPr/>
          </p:nvSpPr>
          <p:spPr>
            <a:xfrm>
              <a:off x="5654625" y="2911098"/>
              <a:ext cx="1707198" cy="3697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DQN</a:t>
              </a:r>
            </a:p>
          </p:txBody>
        </p:sp>
        <p:sp>
          <p:nvSpPr>
            <p:cNvPr id="21" name="流程图: 决策 20">
              <a:extLst>
                <a:ext uri="{FF2B5EF4-FFF2-40B4-BE49-F238E27FC236}">
                  <a16:creationId xmlns:a16="http://schemas.microsoft.com/office/drawing/2014/main" id="{98292E44-067B-40B6-8D40-C98AEE276B18}"/>
                </a:ext>
              </a:extLst>
            </p:cNvPr>
            <p:cNvSpPr/>
            <p:nvPr/>
          </p:nvSpPr>
          <p:spPr>
            <a:xfrm>
              <a:off x="5683777" y="3522417"/>
              <a:ext cx="1630947" cy="558303"/>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Risky?</a:t>
              </a:r>
            </a:p>
          </p:txBody>
        </p:sp>
        <p:cxnSp>
          <p:nvCxnSpPr>
            <p:cNvPr id="22" name="直接连接符 21">
              <a:extLst>
                <a:ext uri="{FF2B5EF4-FFF2-40B4-BE49-F238E27FC236}">
                  <a16:creationId xmlns:a16="http://schemas.microsoft.com/office/drawing/2014/main" id="{F2AFE9E0-F6B9-43C5-AA73-78BF6B9941DD}"/>
                </a:ext>
              </a:extLst>
            </p:cNvPr>
            <p:cNvCxnSpPr/>
            <p:nvPr/>
          </p:nvCxnSpPr>
          <p:spPr>
            <a:xfrm>
              <a:off x="6508224" y="3339548"/>
              <a:ext cx="1" cy="182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B77852CC-5811-4304-A6C4-496B3CDB61BB}"/>
                </a:ext>
              </a:extLst>
            </p:cNvPr>
            <p:cNvCxnSpPr>
              <a:cxnSpLocks/>
              <a:stCxn id="21" idx="3"/>
              <a:endCxn id="56" idx="1"/>
            </p:cNvCxnSpPr>
            <p:nvPr/>
          </p:nvCxnSpPr>
          <p:spPr>
            <a:xfrm flipV="1">
              <a:off x="7314724" y="2644072"/>
              <a:ext cx="794016" cy="1157497"/>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B4BFB816-5B79-46CB-AAC5-9453D78D3BD6}"/>
                </a:ext>
              </a:extLst>
            </p:cNvPr>
            <p:cNvGrpSpPr/>
            <p:nvPr/>
          </p:nvGrpSpPr>
          <p:grpSpPr>
            <a:xfrm>
              <a:off x="8093743" y="2082440"/>
              <a:ext cx="1144288" cy="1225556"/>
              <a:chOff x="5152355" y="1737973"/>
              <a:chExt cx="1144288" cy="1225556"/>
            </a:xfrm>
          </p:grpSpPr>
          <p:cxnSp>
            <p:nvCxnSpPr>
              <p:cNvPr id="51" name="直接箭头连接符 50">
                <a:extLst>
                  <a:ext uri="{FF2B5EF4-FFF2-40B4-BE49-F238E27FC236}">
                    <a16:creationId xmlns:a16="http://schemas.microsoft.com/office/drawing/2014/main" id="{CCD02ADB-D01E-4C2D-900C-A8BCADF66D45}"/>
                  </a:ext>
                </a:extLst>
              </p:cNvPr>
              <p:cNvCxnSpPr>
                <a:cxnSpLocks/>
              </p:cNvCxnSpPr>
              <p:nvPr/>
            </p:nvCxnSpPr>
            <p:spPr>
              <a:xfrm>
                <a:off x="5179395" y="2010414"/>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4A13FD7-F922-44E2-8E1E-491AF03F3429}"/>
                      </a:ext>
                    </a:extLst>
                  </p:cNvPr>
                  <p:cNvSpPr txBox="1"/>
                  <p:nvPr/>
                </p:nvSpPr>
                <p:spPr>
                  <a:xfrm>
                    <a:off x="5157819" y="1737973"/>
                    <a:ext cx="10952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1</m:t>
                              </m:r>
                            </m:sub>
                          </m:sSub>
                        </m:oMath>
                      </m:oMathPara>
                    </a14:m>
                    <a:endParaRPr lang="en-US" sz="1400" dirty="0"/>
                  </a:p>
                </p:txBody>
              </p:sp>
            </mc:Choice>
            <mc:Fallback xmlns="">
              <p:sp>
                <p:nvSpPr>
                  <p:cNvPr id="76" name="文本框 75">
                    <a:extLst>
                      <a:ext uri="{FF2B5EF4-FFF2-40B4-BE49-F238E27FC236}">
                        <a16:creationId xmlns:a16="http://schemas.microsoft.com/office/drawing/2014/main" id="{21A3062E-A16A-41A0-A245-5EFEF53C7504}"/>
                      </a:ext>
                    </a:extLst>
                  </p:cNvPr>
                  <p:cNvSpPr txBox="1">
                    <a:spLocks noRot="1" noChangeAspect="1" noMove="1" noResize="1" noEditPoints="1" noAdjustHandles="1" noChangeArrowheads="1" noChangeShapeType="1" noTextEdit="1"/>
                  </p:cNvSpPr>
                  <p:nvPr/>
                </p:nvSpPr>
                <p:spPr>
                  <a:xfrm>
                    <a:off x="5157819" y="1737973"/>
                    <a:ext cx="1095235" cy="307777"/>
                  </a:xfrm>
                  <a:prstGeom prst="rect">
                    <a:avLst/>
                  </a:prstGeom>
                  <a:blipFill>
                    <a:blip r:embed="rId6"/>
                    <a:stretch>
                      <a:fillRect/>
                    </a:stretch>
                  </a:blipFill>
                </p:spPr>
                <p:txBody>
                  <a:bodyPr/>
                  <a:lstStyle/>
                  <a:p>
                    <a:r>
                      <a:rPr lang="en-US">
                        <a:noFill/>
                      </a:rPr>
                      <a:t> </a:t>
                    </a:r>
                  </a:p>
                </p:txBody>
              </p:sp>
            </mc:Fallback>
          </mc:AlternateContent>
          <p:cxnSp>
            <p:nvCxnSpPr>
              <p:cNvPr id="53" name="直接箭头连接符 52">
                <a:extLst>
                  <a:ext uri="{FF2B5EF4-FFF2-40B4-BE49-F238E27FC236}">
                    <a16:creationId xmlns:a16="http://schemas.microsoft.com/office/drawing/2014/main" id="{0FF46343-606F-4CEA-9A69-9480FA5B52F6}"/>
                  </a:ext>
                </a:extLst>
              </p:cNvPr>
              <p:cNvCxnSpPr>
                <a:cxnSpLocks/>
              </p:cNvCxnSpPr>
              <p:nvPr/>
            </p:nvCxnSpPr>
            <p:spPr>
              <a:xfrm>
                <a:off x="5179395" y="2435255"/>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8A49C63-D14A-49ED-9B4E-D059DB7599BD}"/>
                  </a:ext>
                </a:extLst>
              </p:cNvPr>
              <p:cNvSpPr txBox="1"/>
              <p:nvPr/>
            </p:nvSpPr>
            <p:spPr>
              <a:xfrm>
                <a:off x="5569785" y="2470591"/>
                <a:ext cx="461665" cy="323165"/>
              </a:xfrm>
              <a:prstGeom prst="rect">
                <a:avLst/>
              </a:prstGeom>
              <a:noFill/>
            </p:spPr>
            <p:txBody>
              <a:bodyPr vert="eaVert" wrap="square" rtlCol="0">
                <a:spAutoFit/>
              </a:bodyPr>
              <a:lstStyle/>
              <a:p>
                <a:pPr algn="ctr"/>
                <a:r>
                  <a:rPr lang="en-US" dirty="0"/>
                  <a:t>…</a:t>
                </a:r>
              </a:p>
            </p:txBody>
          </p:sp>
          <p:cxnSp>
            <p:nvCxnSpPr>
              <p:cNvPr id="55" name="直接箭头连接符 54">
                <a:extLst>
                  <a:ext uri="{FF2B5EF4-FFF2-40B4-BE49-F238E27FC236}">
                    <a16:creationId xmlns:a16="http://schemas.microsoft.com/office/drawing/2014/main" id="{3863F949-DC3E-4618-8E37-7BA8F17A6C94}"/>
                  </a:ext>
                </a:extLst>
              </p:cNvPr>
              <p:cNvCxnSpPr>
                <a:cxnSpLocks/>
              </p:cNvCxnSpPr>
              <p:nvPr/>
            </p:nvCxnSpPr>
            <p:spPr>
              <a:xfrm>
                <a:off x="5166868" y="2933202"/>
                <a:ext cx="10831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F0242F8-28B4-4F63-80DB-DF80205189F0}"/>
                      </a:ext>
                    </a:extLst>
                  </p:cNvPr>
                  <p:cNvSpPr txBox="1"/>
                  <p:nvPr/>
                </p:nvSpPr>
                <p:spPr>
                  <a:xfrm>
                    <a:off x="5167352" y="2145716"/>
                    <a:ext cx="10994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2</m:t>
                              </m:r>
                            </m:sub>
                          </m:sSub>
                        </m:oMath>
                      </m:oMathPara>
                    </a14:m>
                    <a:endParaRPr lang="en-US" sz="1400" dirty="0"/>
                  </a:p>
                </p:txBody>
              </p:sp>
            </mc:Choice>
            <mc:Fallback xmlns="">
              <p:sp>
                <p:nvSpPr>
                  <p:cNvPr id="80" name="文本框 79">
                    <a:extLst>
                      <a:ext uri="{FF2B5EF4-FFF2-40B4-BE49-F238E27FC236}">
                        <a16:creationId xmlns:a16="http://schemas.microsoft.com/office/drawing/2014/main" id="{88F51A38-D6C6-41B7-BE79-235996AF3A28}"/>
                      </a:ext>
                    </a:extLst>
                  </p:cNvPr>
                  <p:cNvSpPr txBox="1">
                    <a:spLocks noRot="1" noChangeAspect="1" noMove="1" noResize="1" noEditPoints="1" noAdjustHandles="1" noChangeArrowheads="1" noChangeShapeType="1" noTextEdit="1"/>
                  </p:cNvSpPr>
                  <p:nvPr/>
                </p:nvSpPr>
                <p:spPr>
                  <a:xfrm>
                    <a:off x="5167352" y="2145716"/>
                    <a:ext cx="1099404"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D8008600-FC04-4AD2-AC4D-247525D60055}"/>
                      </a:ext>
                    </a:extLst>
                  </p:cNvPr>
                  <p:cNvSpPr txBox="1"/>
                  <p:nvPr/>
                </p:nvSpPr>
                <p:spPr>
                  <a:xfrm>
                    <a:off x="5152355" y="2655752"/>
                    <a:ext cx="114428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𝑐𝑜𝑚𝑚𝑎𝑛𝑑</m:t>
                              </m:r>
                            </m:e>
                            <m:sub>
                              <m:r>
                                <a:rPr lang="en-US" altLang="zh-CN" sz="1400" b="0" i="1" smtClean="0">
                                  <a:latin typeface="Cambria Math" panose="02040503050406030204" pitchFamily="18" charset="0"/>
                                </a:rPr>
                                <m:t>𝑛</m:t>
                              </m:r>
                            </m:sub>
                          </m:sSub>
                        </m:oMath>
                      </m:oMathPara>
                    </a14:m>
                    <a:endParaRPr lang="en-US" sz="1400" dirty="0"/>
                  </a:p>
                </p:txBody>
              </p:sp>
            </mc:Choice>
            <mc:Fallback xmlns="">
              <p:sp>
                <p:nvSpPr>
                  <p:cNvPr id="81" name="文本框 80">
                    <a:extLst>
                      <a:ext uri="{FF2B5EF4-FFF2-40B4-BE49-F238E27FC236}">
                        <a16:creationId xmlns:a16="http://schemas.microsoft.com/office/drawing/2014/main" id="{6CA70215-5FED-49CF-A7E9-5F0D66CC5ACB}"/>
                      </a:ext>
                    </a:extLst>
                  </p:cNvPr>
                  <p:cNvSpPr txBox="1">
                    <a:spLocks noRot="1" noChangeAspect="1" noMove="1" noResize="1" noEditPoints="1" noAdjustHandles="1" noChangeArrowheads="1" noChangeShapeType="1" noTextEdit="1"/>
                  </p:cNvSpPr>
                  <p:nvPr/>
                </p:nvSpPr>
                <p:spPr>
                  <a:xfrm>
                    <a:off x="5152355" y="2655752"/>
                    <a:ext cx="1144288" cy="307777"/>
                  </a:xfrm>
                  <a:prstGeom prst="rect">
                    <a:avLst/>
                  </a:prstGeom>
                  <a:blipFill>
                    <a:blip r:embed="rId8"/>
                    <a:stretch>
                      <a:fillRect/>
                    </a:stretch>
                  </a:blipFill>
                </p:spPr>
                <p:txBody>
                  <a:bodyPr/>
                  <a:lstStyle/>
                  <a:p>
                    <a:r>
                      <a:rPr lang="en-US">
                        <a:noFill/>
                      </a:rPr>
                      <a:t> </a:t>
                    </a:r>
                  </a:p>
                </p:txBody>
              </p:sp>
            </mc:Fallback>
          </mc:AlternateContent>
        </p:grpSp>
        <p:sp>
          <p:nvSpPr>
            <p:cNvPr id="25" name="文本框 24">
              <a:extLst>
                <a:ext uri="{FF2B5EF4-FFF2-40B4-BE49-F238E27FC236}">
                  <a16:creationId xmlns:a16="http://schemas.microsoft.com/office/drawing/2014/main" id="{942C0077-0818-4E36-A6D6-9A3768FD8F92}"/>
                </a:ext>
              </a:extLst>
            </p:cNvPr>
            <p:cNvSpPr txBox="1"/>
            <p:nvPr/>
          </p:nvSpPr>
          <p:spPr>
            <a:xfrm>
              <a:off x="7188948" y="3508879"/>
              <a:ext cx="466794" cy="338554"/>
            </a:xfrm>
            <a:prstGeom prst="rect">
              <a:avLst/>
            </a:prstGeom>
            <a:noFill/>
          </p:spPr>
          <p:txBody>
            <a:bodyPr wrap="none" rtlCol="0">
              <a:spAutoFit/>
            </a:bodyPr>
            <a:lstStyle/>
            <a:p>
              <a:pPr algn="ctr"/>
              <a:r>
                <a:rPr lang="en-US" altLang="zh-CN" sz="1600" b="1" dirty="0">
                  <a:solidFill>
                    <a:srgbClr val="0070C0"/>
                  </a:solidFill>
                </a:rPr>
                <a:t>No</a:t>
              </a:r>
              <a:endParaRPr lang="en-US" sz="1600" b="1" dirty="0">
                <a:solidFill>
                  <a:srgbClr val="0070C0"/>
                </a:solidFill>
              </a:endParaRPr>
            </a:p>
          </p:txBody>
        </p:sp>
        <p:cxnSp>
          <p:nvCxnSpPr>
            <p:cNvPr id="26" name="直接箭头连接符 25">
              <a:extLst>
                <a:ext uri="{FF2B5EF4-FFF2-40B4-BE49-F238E27FC236}">
                  <a16:creationId xmlns:a16="http://schemas.microsoft.com/office/drawing/2014/main" id="{59F77023-74B3-4669-A345-7F6B4F58CD7F}"/>
                </a:ext>
              </a:extLst>
            </p:cNvPr>
            <p:cNvCxnSpPr>
              <a:cxnSpLocks/>
              <a:stCxn id="21" idx="2"/>
              <a:endCxn id="28" idx="0"/>
            </p:cNvCxnSpPr>
            <p:nvPr/>
          </p:nvCxnSpPr>
          <p:spPr>
            <a:xfrm flipH="1">
              <a:off x="6494974" y="4080720"/>
              <a:ext cx="4277" cy="3350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BFB07D2-1EDA-4439-8D89-FF750DC5B055}"/>
                </a:ext>
              </a:extLst>
            </p:cNvPr>
            <p:cNvSpPr txBox="1"/>
            <p:nvPr/>
          </p:nvSpPr>
          <p:spPr>
            <a:xfrm>
              <a:off x="6439573" y="4059626"/>
              <a:ext cx="544541" cy="338554"/>
            </a:xfrm>
            <a:prstGeom prst="rect">
              <a:avLst/>
            </a:prstGeom>
            <a:noFill/>
          </p:spPr>
          <p:txBody>
            <a:bodyPr wrap="square" rtlCol="0">
              <a:spAutoFit/>
            </a:bodyPr>
            <a:lstStyle/>
            <a:p>
              <a:pPr algn="ctr"/>
              <a:r>
                <a:rPr lang="en-US" sz="1600" b="1" dirty="0">
                  <a:solidFill>
                    <a:srgbClr val="FF0000"/>
                  </a:solidFill>
                </a:rPr>
                <a:t>Yes</a:t>
              </a:r>
            </a:p>
          </p:txBody>
        </p:sp>
        <p:sp>
          <p:nvSpPr>
            <p:cNvPr id="28" name="矩形 27">
              <a:extLst>
                <a:ext uri="{FF2B5EF4-FFF2-40B4-BE49-F238E27FC236}">
                  <a16:creationId xmlns:a16="http://schemas.microsoft.com/office/drawing/2014/main" id="{881E5DE7-4FE8-4994-92A6-AC890BF49AD7}"/>
                </a:ext>
              </a:extLst>
            </p:cNvPr>
            <p:cNvSpPr/>
            <p:nvPr/>
          </p:nvSpPr>
          <p:spPr>
            <a:xfrm>
              <a:off x="6038423" y="4415793"/>
              <a:ext cx="913101" cy="3385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a:t>
              </a:r>
            </a:p>
          </p:txBody>
        </p:sp>
        <p:sp>
          <p:nvSpPr>
            <p:cNvPr id="29" name="文本框 28">
              <a:extLst>
                <a:ext uri="{FF2B5EF4-FFF2-40B4-BE49-F238E27FC236}">
                  <a16:creationId xmlns:a16="http://schemas.microsoft.com/office/drawing/2014/main" id="{A04CBF1A-4FFF-4883-8636-5EC92E9A758C}"/>
                </a:ext>
              </a:extLst>
            </p:cNvPr>
            <p:cNvSpPr txBox="1"/>
            <p:nvPr/>
          </p:nvSpPr>
          <p:spPr>
            <a:xfrm>
              <a:off x="7526741" y="2320906"/>
              <a:ext cx="740908" cy="338554"/>
            </a:xfrm>
            <a:prstGeom prst="rect">
              <a:avLst/>
            </a:prstGeom>
            <a:noFill/>
          </p:spPr>
          <p:txBody>
            <a:bodyPr wrap="none" rtlCol="0">
              <a:spAutoFit/>
            </a:bodyPr>
            <a:lstStyle/>
            <a:p>
              <a:pPr algn="ctr"/>
              <a:r>
                <a:rPr lang="en-US" sz="1600" dirty="0">
                  <a:solidFill>
                    <a:srgbClr val="0070C0"/>
                  </a:solidFill>
                </a:rPr>
                <a:t>Direct</a:t>
              </a:r>
            </a:p>
          </p:txBody>
        </p:sp>
        <p:grpSp>
          <p:nvGrpSpPr>
            <p:cNvPr id="30" name="组合 29">
              <a:extLst>
                <a:ext uri="{FF2B5EF4-FFF2-40B4-BE49-F238E27FC236}">
                  <a16:creationId xmlns:a16="http://schemas.microsoft.com/office/drawing/2014/main" id="{F9F667FB-F155-43B7-9BD8-524F1ED07BA7}"/>
                </a:ext>
              </a:extLst>
            </p:cNvPr>
            <p:cNvGrpSpPr/>
            <p:nvPr/>
          </p:nvGrpSpPr>
          <p:grpSpPr>
            <a:xfrm>
              <a:off x="9245702" y="2699667"/>
              <a:ext cx="2924249" cy="1967613"/>
              <a:chOff x="2504725" y="1525388"/>
              <a:chExt cx="5075483" cy="3230119"/>
            </a:xfrm>
          </p:grpSpPr>
          <p:sp>
            <p:nvSpPr>
              <p:cNvPr id="37" name="矩形 36">
                <a:extLst>
                  <a:ext uri="{FF2B5EF4-FFF2-40B4-BE49-F238E27FC236}">
                    <a16:creationId xmlns:a16="http://schemas.microsoft.com/office/drawing/2014/main" id="{43B92840-708D-48EC-9F58-263BE58B3F07}"/>
                  </a:ext>
                </a:extLst>
              </p:cNvPr>
              <p:cNvSpPr/>
              <p:nvPr/>
            </p:nvSpPr>
            <p:spPr>
              <a:xfrm>
                <a:off x="2504725" y="1539646"/>
                <a:ext cx="5075483" cy="32158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C33093B2-300A-497B-B31E-0E3FB87AB911}"/>
                  </a:ext>
                </a:extLst>
              </p:cNvPr>
              <p:cNvSpPr/>
              <p:nvPr/>
            </p:nvSpPr>
            <p:spPr>
              <a:xfrm>
                <a:off x="2743200" y="3245393"/>
                <a:ext cx="4691270" cy="1325214"/>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EA378973-C37B-4CBE-AB2F-ACB41AD4DEFE}"/>
                  </a:ext>
                </a:extLst>
              </p:cNvPr>
              <p:cNvSpPr txBox="1"/>
              <p:nvPr/>
            </p:nvSpPr>
            <p:spPr>
              <a:xfrm>
                <a:off x="4052213" y="3183243"/>
                <a:ext cx="1920315" cy="757889"/>
              </a:xfrm>
              <a:prstGeom prst="rect">
                <a:avLst/>
              </a:prstGeom>
              <a:noFill/>
            </p:spPr>
            <p:txBody>
              <a:bodyPr wrap="none" rtlCol="0">
                <a:spAutoFit/>
              </a:bodyPr>
              <a:lstStyle/>
              <a:p>
                <a:pPr algn="ctr"/>
                <a:r>
                  <a:rPr lang="en-US" altLang="zh-CN" sz="1200" b="1" dirty="0"/>
                  <a:t>Smart Home </a:t>
                </a:r>
              </a:p>
              <a:p>
                <a:pPr algn="ctr"/>
                <a:r>
                  <a:rPr lang="en-US" altLang="zh-CN" sz="1200" b="1" dirty="0"/>
                  <a:t>Devices</a:t>
                </a:r>
                <a:endParaRPr lang="en-US" sz="1200" b="1" dirty="0"/>
              </a:p>
            </p:txBody>
          </p:sp>
          <p:pic>
            <p:nvPicPr>
              <p:cNvPr id="40" name="图片 39">
                <a:extLst>
                  <a:ext uri="{FF2B5EF4-FFF2-40B4-BE49-F238E27FC236}">
                    <a16:creationId xmlns:a16="http://schemas.microsoft.com/office/drawing/2014/main" id="{6AB94148-1A95-4EAC-8BD8-7C96A56432F3}"/>
                  </a:ext>
                </a:extLst>
              </p:cNvPr>
              <p:cNvPicPr>
                <a:picLocks noChangeAspect="1"/>
              </p:cNvPicPr>
              <p:nvPr/>
            </p:nvPicPr>
            <p:blipFill rotWithShape="1">
              <a:blip r:embed="rId13"/>
              <a:srcRect l="15614" t="16276" r="17022" b="20940"/>
              <a:stretch/>
            </p:blipFill>
            <p:spPr>
              <a:xfrm>
                <a:off x="5269951" y="3861249"/>
                <a:ext cx="715820" cy="667160"/>
              </a:xfrm>
              <a:prstGeom prst="rect">
                <a:avLst/>
              </a:prstGeom>
            </p:spPr>
          </p:pic>
          <p:pic>
            <p:nvPicPr>
              <p:cNvPr id="41" name="图片 40">
                <a:extLst>
                  <a:ext uri="{FF2B5EF4-FFF2-40B4-BE49-F238E27FC236}">
                    <a16:creationId xmlns:a16="http://schemas.microsoft.com/office/drawing/2014/main" id="{EB065012-5BC6-4E7B-93C6-2B49D34FDA29}"/>
                  </a:ext>
                </a:extLst>
              </p:cNvPr>
              <p:cNvPicPr>
                <a:picLocks noChangeAspect="1"/>
              </p:cNvPicPr>
              <p:nvPr/>
            </p:nvPicPr>
            <p:blipFill>
              <a:blip r:embed="rId14"/>
              <a:stretch>
                <a:fillRect/>
              </a:stretch>
            </p:blipFill>
            <p:spPr>
              <a:xfrm>
                <a:off x="3034170" y="3347849"/>
                <a:ext cx="776207" cy="776207"/>
              </a:xfrm>
              <a:prstGeom prst="rect">
                <a:avLst/>
              </a:prstGeom>
            </p:spPr>
          </p:pic>
          <p:pic>
            <p:nvPicPr>
              <p:cNvPr id="42" name="图片 41">
                <a:extLst>
                  <a:ext uri="{FF2B5EF4-FFF2-40B4-BE49-F238E27FC236}">
                    <a16:creationId xmlns:a16="http://schemas.microsoft.com/office/drawing/2014/main" id="{0C62B5E6-EF83-42C8-AD56-4F2E7E7474F7}"/>
                  </a:ext>
                </a:extLst>
              </p:cNvPr>
              <p:cNvPicPr>
                <a:picLocks noChangeAspect="1"/>
              </p:cNvPicPr>
              <p:nvPr/>
            </p:nvPicPr>
            <p:blipFill rotWithShape="1">
              <a:blip r:embed="rId15"/>
              <a:srcRect l="14780" t="9511" r="14779" b="5782"/>
              <a:stretch/>
            </p:blipFill>
            <p:spPr>
              <a:xfrm>
                <a:off x="4049965" y="3873953"/>
                <a:ext cx="715820" cy="646331"/>
              </a:xfrm>
              <a:prstGeom prst="rect">
                <a:avLst/>
              </a:prstGeom>
            </p:spPr>
          </p:pic>
          <p:pic>
            <p:nvPicPr>
              <p:cNvPr id="43" name="图片 42">
                <a:extLst>
                  <a:ext uri="{FF2B5EF4-FFF2-40B4-BE49-F238E27FC236}">
                    <a16:creationId xmlns:a16="http://schemas.microsoft.com/office/drawing/2014/main" id="{9DA5C840-D0AA-41DC-BEAC-C96D7B96E772}"/>
                  </a:ext>
                </a:extLst>
              </p:cNvPr>
              <p:cNvPicPr>
                <a:picLocks noChangeAspect="1"/>
              </p:cNvPicPr>
              <p:nvPr/>
            </p:nvPicPr>
            <p:blipFill>
              <a:blip r:embed="rId16"/>
              <a:stretch>
                <a:fillRect/>
              </a:stretch>
            </p:blipFill>
            <p:spPr>
              <a:xfrm>
                <a:off x="6278284" y="3265238"/>
                <a:ext cx="941427" cy="941427"/>
              </a:xfrm>
              <a:prstGeom prst="rect">
                <a:avLst/>
              </a:prstGeom>
            </p:spPr>
          </p:pic>
          <p:sp>
            <p:nvSpPr>
              <p:cNvPr id="44" name="文本框 43">
                <a:extLst>
                  <a:ext uri="{FF2B5EF4-FFF2-40B4-BE49-F238E27FC236}">
                    <a16:creationId xmlns:a16="http://schemas.microsoft.com/office/drawing/2014/main" id="{E909E1F5-E9B0-4E60-A2E6-64AAD161749A}"/>
                  </a:ext>
                </a:extLst>
              </p:cNvPr>
              <p:cNvSpPr txBox="1"/>
              <p:nvPr/>
            </p:nvSpPr>
            <p:spPr>
              <a:xfrm>
                <a:off x="3488368" y="1525388"/>
                <a:ext cx="3048000" cy="369332"/>
              </a:xfrm>
              <a:prstGeom prst="rect">
                <a:avLst/>
              </a:prstGeom>
              <a:noFill/>
            </p:spPr>
            <p:txBody>
              <a:bodyPr wrap="square" rtlCol="0">
                <a:spAutoFit/>
              </a:bodyPr>
              <a:lstStyle/>
              <a:p>
                <a:pPr algn="ctr"/>
                <a:r>
                  <a:rPr lang="en-US" altLang="zh-CN" b="1" dirty="0"/>
                  <a:t>Smart Home </a:t>
                </a:r>
                <a:r>
                  <a:rPr lang="en-US" b="1" dirty="0"/>
                  <a:t>Environment</a:t>
                </a:r>
              </a:p>
            </p:txBody>
          </p:sp>
          <p:grpSp>
            <p:nvGrpSpPr>
              <p:cNvPr id="45" name="组合 44">
                <a:extLst>
                  <a:ext uri="{FF2B5EF4-FFF2-40B4-BE49-F238E27FC236}">
                    <a16:creationId xmlns:a16="http://schemas.microsoft.com/office/drawing/2014/main" id="{3E9DCCB4-D3DA-4D3A-9897-10A287371064}"/>
                  </a:ext>
                </a:extLst>
              </p:cNvPr>
              <p:cNvGrpSpPr/>
              <p:nvPr/>
            </p:nvGrpSpPr>
            <p:grpSpPr>
              <a:xfrm>
                <a:off x="2797206" y="1971940"/>
                <a:ext cx="1199607" cy="1228513"/>
                <a:chOff x="4185751" y="3176686"/>
                <a:chExt cx="1199607" cy="1228513"/>
              </a:xfrm>
            </p:grpSpPr>
            <p:pic>
              <p:nvPicPr>
                <p:cNvPr id="49" name="图片 48">
                  <a:extLst>
                    <a:ext uri="{FF2B5EF4-FFF2-40B4-BE49-F238E27FC236}">
                      <a16:creationId xmlns:a16="http://schemas.microsoft.com/office/drawing/2014/main" id="{F55E4E02-575E-4E8A-9488-690EAA096B8E}"/>
                    </a:ext>
                  </a:extLst>
                </p:cNvPr>
                <p:cNvPicPr>
                  <a:picLocks noChangeAspect="1"/>
                </p:cNvPicPr>
                <p:nvPr/>
              </p:nvPicPr>
              <p:blipFill rotWithShape="1">
                <a:blip r:embed="rId17"/>
                <a:srcRect l="172" t="17380" r="4097"/>
                <a:stretch/>
              </p:blipFill>
              <p:spPr>
                <a:xfrm>
                  <a:off x="4185751" y="3176686"/>
                  <a:ext cx="1023382" cy="883229"/>
                </a:xfrm>
                <a:prstGeom prst="rect">
                  <a:avLst/>
                </a:prstGeom>
              </p:spPr>
            </p:pic>
            <p:sp>
              <p:nvSpPr>
                <p:cNvPr id="50" name="文本框 49">
                  <a:extLst>
                    <a:ext uri="{FF2B5EF4-FFF2-40B4-BE49-F238E27FC236}">
                      <a16:creationId xmlns:a16="http://schemas.microsoft.com/office/drawing/2014/main" id="{036B7351-4F20-4E39-BAE4-B1A595053C7D}"/>
                    </a:ext>
                  </a:extLst>
                </p:cNvPr>
                <p:cNvSpPr txBox="1"/>
                <p:nvPr/>
              </p:nvSpPr>
              <p:spPr>
                <a:xfrm>
                  <a:off x="4235729" y="3950466"/>
                  <a:ext cx="1149629" cy="454733"/>
                </a:xfrm>
                <a:prstGeom prst="rect">
                  <a:avLst/>
                </a:prstGeom>
                <a:noFill/>
              </p:spPr>
              <p:txBody>
                <a:bodyPr wrap="none" rtlCol="0">
                  <a:spAutoFit/>
                </a:bodyPr>
                <a:lstStyle/>
                <a:p>
                  <a:pPr algn="ctr"/>
                  <a:r>
                    <a:rPr lang="en-US" altLang="zh-CN" sz="1200" b="1" dirty="0"/>
                    <a:t>Router</a:t>
                  </a:r>
                  <a:endParaRPr lang="en-US" sz="1200" b="1" dirty="0"/>
                </a:p>
              </p:txBody>
            </p:sp>
          </p:grpSp>
          <p:grpSp>
            <p:nvGrpSpPr>
              <p:cNvPr id="46" name="组合 45">
                <a:extLst>
                  <a:ext uri="{FF2B5EF4-FFF2-40B4-BE49-F238E27FC236}">
                    <a16:creationId xmlns:a16="http://schemas.microsoft.com/office/drawing/2014/main" id="{0D928191-B569-4FA8-BD91-11D2FCD3029C}"/>
                  </a:ext>
                </a:extLst>
              </p:cNvPr>
              <p:cNvGrpSpPr/>
              <p:nvPr/>
            </p:nvGrpSpPr>
            <p:grpSpPr>
              <a:xfrm>
                <a:off x="6405046" y="2024875"/>
                <a:ext cx="995940" cy="1121571"/>
                <a:chOff x="7659586" y="3262497"/>
                <a:chExt cx="995940" cy="1121571"/>
              </a:xfrm>
            </p:grpSpPr>
            <p:pic>
              <p:nvPicPr>
                <p:cNvPr id="47" name="图片 46">
                  <a:extLst>
                    <a:ext uri="{FF2B5EF4-FFF2-40B4-BE49-F238E27FC236}">
                      <a16:creationId xmlns:a16="http://schemas.microsoft.com/office/drawing/2014/main" id="{45EC40FC-16DB-4564-867E-E5C07C8564D1}"/>
                    </a:ext>
                  </a:extLst>
                </p:cNvPr>
                <p:cNvPicPr>
                  <a:picLocks noChangeAspect="1"/>
                </p:cNvPicPr>
                <p:nvPr/>
              </p:nvPicPr>
              <p:blipFill>
                <a:blip r:embed="rId18"/>
                <a:stretch>
                  <a:fillRect/>
                </a:stretch>
              </p:blipFill>
              <p:spPr>
                <a:xfrm>
                  <a:off x="7659586" y="3262497"/>
                  <a:ext cx="995940" cy="746955"/>
                </a:xfrm>
                <a:prstGeom prst="rect">
                  <a:avLst/>
                </a:prstGeom>
              </p:spPr>
            </p:pic>
            <p:sp>
              <p:nvSpPr>
                <p:cNvPr id="48" name="文本框 47">
                  <a:extLst>
                    <a:ext uri="{FF2B5EF4-FFF2-40B4-BE49-F238E27FC236}">
                      <a16:creationId xmlns:a16="http://schemas.microsoft.com/office/drawing/2014/main" id="{560A5C23-337A-4A72-B291-B0F8132E5F4E}"/>
                    </a:ext>
                  </a:extLst>
                </p:cNvPr>
                <p:cNvSpPr txBox="1"/>
                <p:nvPr/>
              </p:nvSpPr>
              <p:spPr>
                <a:xfrm>
                  <a:off x="7716132" y="3929335"/>
                  <a:ext cx="871405" cy="454733"/>
                </a:xfrm>
                <a:prstGeom prst="rect">
                  <a:avLst/>
                </a:prstGeom>
                <a:noFill/>
              </p:spPr>
              <p:txBody>
                <a:bodyPr wrap="none" rtlCol="0">
                  <a:spAutoFit/>
                </a:bodyPr>
                <a:lstStyle/>
                <a:p>
                  <a:pPr algn="ctr"/>
                  <a:r>
                    <a:rPr lang="en-US" altLang="zh-CN" sz="1200" b="1" dirty="0"/>
                    <a:t>Hub</a:t>
                  </a:r>
                  <a:endParaRPr lang="en-US" sz="1200" b="1" dirty="0"/>
                </a:p>
              </p:txBody>
            </p:sp>
          </p:grpSp>
        </p:grpSp>
        <p:grpSp>
          <p:nvGrpSpPr>
            <p:cNvPr id="31" name="组合 30">
              <a:extLst>
                <a:ext uri="{FF2B5EF4-FFF2-40B4-BE49-F238E27FC236}">
                  <a16:creationId xmlns:a16="http://schemas.microsoft.com/office/drawing/2014/main" id="{90CC1D48-93DE-4C76-82D7-635D9F240E7E}"/>
                </a:ext>
              </a:extLst>
            </p:cNvPr>
            <p:cNvGrpSpPr/>
            <p:nvPr/>
          </p:nvGrpSpPr>
          <p:grpSpPr>
            <a:xfrm>
              <a:off x="9233672" y="1492762"/>
              <a:ext cx="1314744" cy="1233970"/>
              <a:chOff x="3656375" y="1325242"/>
              <a:chExt cx="1491653" cy="1534196"/>
            </a:xfrm>
          </p:grpSpPr>
          <p:pic>
            <p:nvPicPr>
              <p:cNvPr id="35" name="图片 34">
                <a:extLst>
                  <a:ext uri="{FF2B5EF4-FFF2-40B4-BE49-F238E27FC236}">
                    <a16:creationId xmlns:a16="http://schemas.microsoft.com/office/drawing/2014/main" id="{96F4DC37-6B1E-4848-BF22-0505E0F215A8}"/>
                  </a:ext>
                </a:extLst>
              </p:cNvPr>
              <p:cNvPicPr>
                <a:picLocks noChangeAspect="1"/>
              </p:cNvPicPr>
              <p:nvPr/>
            </p:nvPicPr>
            <p:blipFill>
              <a:blip r:embed="rId19"/>
              <a:stretch>
                <a:fillRect/>
              </a:stretch>
            </p:blipFill>
            <p:spPr>
              <a:xfrm>
                <a:off x="3656375" y="1325242"/>
                <a:ext cx="1457676" cy="1084782"/>
              </a:xfrm>
              <a:prstGeom prst="rect">
                <a:avLst/>
              </a:prstGeom>
            </p:spPr>
          </p:pic>
          <p:sp>
            <p:nvSpPr>
              <p:cNvPr id="36" name="文本框 35">
                <a:extLst>
                  <a:ext uri="{FF2B5EF4-FFF2-40B4-BE49-F238E27FC236}">
                    <a16:creationId xmlns:a16="http://schemas.microsoft.com/office/drawing/2014/main" id="{08C42030-ECDD-4F7D-91BC-4A8BD977AE6B}"/>
                  </a:ext>
                </a:extLst>
              </p:cNvPr>
              <p:cNvSpPr txBox="1"/>
              <p:nvPr/>
            </p:nvSpPr>
            <p:spPr>
              <a:xfrm>
                <a:off x="3706876" y="2187642"/>
                <a:ext cx="1441152" cy="671796"/>
              </a:xfrm>
              <a:prstGeom prst="rect">
                <a:avLst/>
              </a:prstGeom>
              <a:noFill/>
            </p:spPr>
            <p:txBody>
              <a:bodyPr wrap="none" rtlCol="0">
                <a:spAutoFit/>
              </a:bodyPr>
              <a:lstStyle/>
              <a:p>
                <a:pPr algn="ctr"/>
                <a:r>
                  <a:rPr lang="en-US" sz="1400" b="1" dirty="0"/>
                  <a:t>Smart Home </a:t>
                </a:r>
              </a:p>
              <a:p>
                <a:pPr algn="ctr"/>
                <a:r>
                  <a:rPr lang="en-US" altLang="zh-CN" sz="1400" b="1" dirty="0"/>
                  <a:t>Server</a:t>
                </a:r>
                <a:endParaRPr lang="en-US" sz="1400" b="1" dirty="0"/>
              </a:p>
            </p:txBody>
          </p:sp>
        </p:grpSp>
        <p:grpSp>
          <p:nvGrpSpPr>
            <p:cNvPr id="32" name="组合 31">
              <a:extLst>
                <a:ext uri="{FF2B5EF4-FFF2-40B4-BE49-F238E27FC236}">
                  <a16:creationId xmlns:a16="http://schemas.microsoft.com/office/drawing/2014/main" id="{A38823FE-E6D2-4458-996F-A20F5D700B0C}"/>
                </a:ext>
              </a:extLst>
            </p:cNvPr>
            <p:cNvGrpSpPr/>
            <p:nvPr/>
          </p:nvGrpSpPr>
          <p:grpSpPr>
            <a:xfrm>
              <a:off x="10809688" y="1435123"/>
              <a:ext cx="1261886" cy="1097564"/>
              <a:chOff x="6546261" y="949940"/>
              <a:chExt cx="1457676" cy="1252217"/>
            </a:xfrm>
          </p:grpSpPr>
          <p:pic>
            <p:nvPicPr>
              <p:cNvPr id="33" name="图片 32">
                <a:extLst>
                  <a:ext uri="{FF2B5EF4-FFF2-40B4-BE49-F238E27FC236}">
                    <a16:creationId xmlns:a16="http://schemas.microsoft.com/office/drawing/2014/main" id="{04E9CD9A-6513-4BD8-AB7B-ABEF00C08366}"/>
                  </a:ext>
                </a:extLst>
              </p:cNvPr>
              <p:cNvPicPr>
                <a:picLocks noChangeAspect="1"/>
              </p:cNvPicPr>
              <p:nvPr/>
            </p:nvPicPr>
            <p:blipFill>
              <a:blip r:embed="rId19"/>
              <a:stretch>
                <a:fillRect/>
              </a:stretch>
            </p:blipFill>
            <p:spPr>
              <a:xfrm>
                <a:off x="6546261" y="949940"/>
                <a:ext cx="1457676" cy="1084782"/>
              </a:xfrm>
              <a:prstGeom prst="rect">
                <a:avLst/>
              </a:prstGeom>
            </p:spPr>
          </p:pic>
          <p:sp>
            <p:nvSpPr>
              <p:cNvPr id="34" name="文本框 33">
                <a:extLst>
                  <a:ext uri="{FF2B5EF4-FFF2-40B4-BE49-F238E27FC236}">
                    <a16:creationId xmlns:a16="http://schemas.microsoft.com/office/drawing/2014/main" id="{B2625118-3107-4038-8791-94C953C4B163}"/>
                  </a:ext>
                </a:extLst>
              </p:cNvPr>
              <p:cNvSpPr txBox="1"/>
              <p:nvPr/>
            </p:nvSpPr>
            <p:spPr>
              <a:xfrm>
                <a:off x="6638210" y="1851013"/>
                <a:ext cx="1300278" cy="351144"/>
              </a:xfrm>
              <a:prstGeom prst="rect">
                <a:avLst/>
              </a:prstGeom>
              <a:noFill/>
            </p:spPr>
            <p:txBody>
              <a:bodyPr wrap="none" rtlCol="0">
                <a:spAutoFit/>
              </a:bodyPr>
              <a:lstStyle/>
              <a:p>
                <a:pPr algn="ctr"/>
                <a:r>
                  <a:rPr lang="en-US" sz="1400" b="1" dirty="0"/>
                  <a:t>Hub Server</a:t>
                </a:r>
              </a:p>
            </p:txBody>
          </p:sp>
        </p:grpSp>
      </p:grpSp>
      <p:pic>
        <p:nvPicPr>
          <p:cNvPr id="72" name="图片 5">
            <a:extLst>
              <a:ext uri="{FF2B5EF4-FFF2-40B4-BE49-F238E27FC236}">
                <a16:creationId xmlns:a16="http://schemas.microsoft.com/office/drawing/2014/main" id="{B012162A-7586-46BC-B81C-A61BC99B0D82}"/>
              </a:ext>
            </a:extLst>
          </p:cNvPr>
          <p:cNvPicPr>
            <a:picLocks noChangeAspect="1"/>
          </p:cNvPicPr>
          <p:nvPr/>
        </p:nvPicPr>
        <p:blipFill>
          <a:blip r:embed="rId20"/>
          <a:stretch>
            <a:fillRect/>
          </a:stretch>
        </p:blipFill>
        <p:spPr>
          <a:xfrm>
            <a:off x="278011" y="2547709"/>
            <a:ext cx="732246" cy="766404"/>
          </a:xfrm>
          <a:prstGeom prst="rect">
            <a:avLst/>
          </a:prstGeom>
        </p:spPr>
      </p:pic>
      <p:sp>
        <p:nvSpPr>
          <p:cNvPr id="73" name="文本框 6">
            <a:extLst>
              <a:ext uri="{FF2B5EF4-FFF2-40B4-BE49-F238E27FC236}">
                <a16:creationId xmlns:a16="http://schemas.microsoft.com/office/drawing/2014/main" id="{563ED329-5A38-452D-98D7-92569550CE9E}"/>
              </a:ext>
            </a:extLst>
          </p:cNvPr>
          <p:cNvSpPr txBox="1"/>
          <p:nvPr/>
        </p:nvSpPr>
        <p:spPr>
          <a:xfrm>
            <a:off x="-37043" y="3272862"/>
            <a:ext cx="1511175" cy="663160"/>
          </a:xfrm>
          <a:prstGeom prst="rect">
            <a:avLst/>
          </a:prstGeom>
          <a:noFill/>
        </p:spPr>
        <p:txBody>
          <a:bodyPr wrap="square" rtlCol="0">
            <a:spAutoFit/>
          </a:bodyPr>
          <a:lstStyle/>
          <a:p>
            <a:pPr algn="ctr"/>
            <a:r>
              <a:rPr lang="en-US" b="1" dirty="0"/>
              <a:t>Smart Home </a:t>
            </a:r>
          </a:p>
          <a:p>
            <a:pPr algn="ctr"/>
            <a:r>
              <a:rPr lang="en-US" b="1" dirty="0"/>
              <a:t>App</a:t>
            </a:r>
          </a:p>
        </p:txBody>
      </p:sp>
    </p:spTree>
    <p:extLst>
      <p:ext uri="{BB962C8B-B14F-4D97-AF65-F5344CB8AC3E}">
        <p14:creationId xmlns:p14="http://schemas.microsoft.com/office/powerpoint/2010/main" val="395269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C9E055-C7FE-470D-81DD-E6DFB036E677}"/>
              </a:ext>
            </a:extLst>
          </p:cNvPr>
          <p:cNvSpPr>
            <a:spLocks noGrp="1"/>
          </p:cNvSpPr>
          <p:nvPr>
            <p:ph type="dt" sz="half" idx="10"/>
          </p:nvPr>
        </p:nvSpPr>
        <p:spPr/>
        <p:txBody>
          <a:bodyPr/>
          <a:lstStyle/>
          <a:p>
            <a:fld id="{FEA7353B-AB67-4F4D-8323-CA94D33CA426}" type="datetime1">
              <a:rPr lang="en-US" altLang="zh-CN" smtClean="0"/>
              <a:t>12/1/2018</a:t>
            </a:fld>
            <a:endParaRPr lang="zh-CN" altLang="en-US"/>
          </a:p>
        </p:txBody>
      </p:sp>
      <p:sp>
        <p:nvSpPr>
          <p:cNvPr id="3" name="灯片编号占位符 2">
            <a:extLst>
              <a:ext uri="{FF2B5EF4-FFF2-40B4-BE49-F238E27FC236}">
                <a16:creationId xmlns:a16="http://schemas.microsoft.com/office/drawing/2014/main" id="{B316D07F-ACA9-4119-9259-2A79A2C1B697}"/>
              </a:ext>
            </a:extLst>
          </p:cNvPr>
          <p:cNvSpPr>
            <a:spLocks noGrp="1"/>
          </p:cNvSpPr>
          <p:nvPr>
            <p:ph type="sldNum" sz="quarter" idx="12"/>
          </p:nvPr>
        </p:nvSpPr>
        <p:spPr/>
        <p:txBody>
          <a:bodyPr/>
          <a:lstStyle/>
          <a:p>
            <a:fld id="{12633BAD-9368-460B-83A5-8FA1CBAFC089}" type="slidenum">
              <a:rPr lang="zh-CN" altLang="en-US" smtClean="0"/>
              <a:t>57</a:t>
            </a:fld>
            <a:endParaRPr lang="zh-CN" altLang="en-US"/>
          </a:p>
        </p:txBody>
      </p:sp>
      <p:sp>
        <p:nvSpPr>
          <p:cNvPr id="4" name="标题 3">
            <a:extLst>
              <a:ext uri="{FF2B5EF4-FFF2-40B4-BE49-F238E27FC236}">
                <a16:creationId xmlns:a16="http://schemas.microsoft.com/office/drawing/2014/main" id="{E5D678AB-A93C-42B5-A5DF-32389C2E0743}"/>
              </a:ext>
            </a:extLst>
          </p:cNvPr>
          <p:cNvSpPr>
            <a:spLocks noGrp="1"/>
          </p:cNvSpPr>
          <p:nvPr>
            <p:ph type="title"/>
          </p:nvPr>
        </p:nvSpPr>
        <p:spPr/>
        <p:txBody>
          <a:bodyPr/>
          <a:lstStyle/>
          <a:p>
            <a:r>
              <a:rPr lang="en-US" dirty="0"/>
              <a:t>Preliminary Results of Future Works</a:t>
            </a:r>
          </a:p>
        </p:txBody>
      </p:sp>
      <p:sp>
        <p:nvSpPr>
          <p:cNvPr id="5" name="内容占位符 4">
            <a:extLst>
              <a:ext uri="{FF2B5EF4-FFF2-40B4-BE49-F238E27FC236}">
                <a16:creationId xmlns:a16="http://schemas.microsoft.com/office/drawing/2014/main" id="{251F5049-7704-4AA1-9B3E-4A7245CE46C9}"/>
              </a:ext>
            </a:extLst>
          </p:cNvPr>
          <p:cNvSpPr>
            <a:spLocks noGrp="1"/>
          </p:cNvSpPr>
          <p:nvPr>
            <p:ph sz="quarter" idx="13"/>
          </p:nvPr>
        </p:nvSpPr>
        <p:spPr>
          <a:xfrm>
            <a:off x="204486" y="944960"/>
            <a:ext cx="4896324" cy="5202451"/>
          </a:xfrm>
        </p:spPr>
        <p:txBody>
          <a:bodyPr/>
          <a:lstStyle/>
          <a:p>
            <a:pPr marL="342900" indent="-342900">
              <a:buFont typeface="Arial" panose="020B0604020202020204" pitchFamily="34" charset="0"/>
              <a:buChar char="•"/>
            </a:pPr>
            <a:r>
              <a:rPr lang="en-US" dirty="0"/>
              <a:t>Built a sensor fusion for smart home environment.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Collected totally 232,315 pieces of smart home data for evaluation. </a:t>
            </a:r>
          </a:p>
        </p:txBody>
      </p:sp>
      <p:pic>
        <p:nvPicPr>
          <p:cNvPr id="38" name="图片 37">
            <a:extLst>
              <a:ext uri="{FF2B5EF4-FFF2-40B4-BE49-F238E27FC236}">
                <a16:creationId xmlns:a16="http://schemas.microsoft.com/office/drawing/2014/main" id="{87C75FE5-FA71-418C-85A4-F92C35FAAFB4}"/>
              </a:ext>
            </a:extLst>
          </p:cNvPr>
          <p:cNvPicPr>
            <a:picLocks noChangeAspect="1"/>
          </p:cNvPicPr>
          <p:nvPr/>
        </p:nvPicPr>
        <p:blipFill>
          <a:blip r:embed="rId2"/>
          <a:stretch>
            <a:fillRect/>
          </a:stretch>
        </p:blipFill>
        <p:spPr>
          <a:xfrm>
            <a:off x="5454570" y="1037324"/>
            <a:ext cx="6411818" cy="4783352"/>
          </a:xfrm>
          <a:prstGeom prst="rect">
            <a:avLst/>
          </a:prstGeom>
        </p:spPr>
      </p:pic>
    </p:spTree>
    <p:extLst>
      <p:ext uri="{BB962C8B-B14F-4D97-AF65-F5344CB8AC3E}">
        <p14:creationId xmlns:p14="http://schemas.microsoft.com/office/powerpoint/2010/main" val="2010633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7EB6B-3BE9-2641-9DAB-3A7FC391C9BF}"/>
              </a:ext>
            </a:extLst>
          </p:cNvPr>
          <p:cNvSpPr txBox="1"/>
          <p:nvPr/>
        </p:nvSpPr>
        <p:spPr>
          <a:xfrm>
            <a:off x="3471619" y="2944679"/>
            <a:ext cx="4866468"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cs typeface="Arial" panose="020B0604020202020204" pitchFamily="34" charset="0"/>
              </a:rPr>
              <a:t>Thank</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You!</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57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5C788-49DB-46E1-9D82-17D7C6B8D6B2}"/>
              </a:ext>
            </a:extLst>
          </p:cNvPr>
          <p:cNvSpPr>
            <a:spLocks noGrp="1"/>
          </p:cNvSpPr>
          <p:nvPr>
            <p:ph type="dt" sz="half" idx="10"/>
          </p:nvPr>
        </p:nvSpPr>
        <p:spPr/>
        <p:txBody>
          <a:bodyPr/>
          <a:lstStyle/>
          <a:p>
            <a:fld id="{FAAD2401-12CA-AF48-9327-81DACDCB6833}"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3AB6BC97-49F1-4E09-AAC7-65ECF4118894}"/>
              </a:ext>
            </a:extLst>
          </p:cNvPr>
          <p:cNvSpPr>
            <a:spLocks noGrp="1"/>
          </p:cNvSpPr>
          <p:nvPr>
            <p:ph type="sldNum" sz="quarter" idx="12"/>
          </p:nvPr>
        </p:nvSpPr>
        <p:spPr/>
        <p:txBody>
          <a:bodyPr/>
          <a:lstStyle/>
          <a:p>
            <a:fld id="{12633BAD-9368-460B-83A5-8FA1CBAFC089}" type="slidenum">
              <a:rPr lang="zh-CN" altLang="en-US" smtClean="0"/>
              <a:t>6</a:t>
            </a:fld>
            <a:endParaRPr lang="zh-CN" altLang="en-US"/>
          </a:p>
        </p:txBody>
      </p:sp>
      <p:sp>
        <p:nvSpPr>
          <p:cNvPr id="4" name="Title 2">
            <a:extLst>
              <a:ext uri="{FF2B5EF4-FFF2-40B4-BE49-F238E27FC236}">
                <a16:creationId xmlns:a16="http://schemas.microsoft.com/office/drawing/2014/main" id="{F6C73EC9-D6B8-47FC-A132-2A19CB181D6D}"/>
              </a:ext>
            </a:extLst>
          </p:cNvPr>
          <p:cNvSpPr txBox="1">
            <a:spLocks/>
          </p:cNvSpPr>
          <p:nvPr/>
        </p:nvSpPr>
        <p:spPr>
          <a:xfrm>
            <a:off x="176982" y="122571"/>
            <a:ext cx="9239732"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Market of Smart Devices</a:t>
            </a:r>
          </a:p>
        </p:txBody>
      </p:sp>
      <p:pic>
        <p:nvPicPr>
          <p:cNvPr id="9" name="图片 8">
            <a:extLst>
              <a:ext uri="{FF2B5EF4-FFF2-40B4-BE49-F238E27FC236}">
                <a16:creationId xmlns:a16="http://schemas.microsoft.com/office/drawing/2014/main" id="{F308828E-186E-4148-A739-440799984BB5}"/>
              </a:ext>
            </a:extLst>
          </p:cNvPr>
          <p:cNvPicPr>
            <a:picLocks noChangeAspect="1"/>
          </p:cNvPicPr>
          <p:nvPr/>
        </p:nvPicPr>
        <p:blipFill>
          <a:blip r:embed="rId2"/>
          <a:stretch>
            <a:fillRect/>
          </a:stretch>
        </p:blipFill>
        <p:spPr>
          <a:xfrm>
            <a:off x="6234538" y="1215802"/>
            <a:ext cx="5957462" cy="4426395"/>
          </a:xfrm>
          <a:prstGeom prst="rect">
            <a:avLst/>
          </a:prstGeom>
        </p:spPr>
      </p:pic>
      <p:sp>
        <p:nvSpPr>
          <p:cNvPr id="10" name="矩形 9">
            <a:extLst>
              <a:ext uri="{FF2B5EF4-FFF2-40B4-BE49-F238E27FC236}">
                <a16:creationId xmlns:a16="http://schemas.microsoft.com/office/drawing/2014/main" id="{CEA17867-4C8E-41C8-B479-1CEBC2914B46}"/>
              </a:ext>
            </a:extLst>
          </p:cNvPr>
          <p:cNvSpPr/>
          <p:nvPr/>
        </p:nvSpPr>
        <p:spPr>
          <a:xfrm>
            <a:off x="6234538" y="5694729"/>
            <a:ext cx="6096000" cy="523220"/>
          </a:xfrm>
          <a:prstGeom prst="rect">
            <a:avLst/>
          </a:prstGeom>
        </p:spPr>
        <p:txBody>
          <a:bodyPr>
            <a:spAutoFit/>
          </a:bodyPr>
          <a:lstStyle/>
          <a:p>
            <a:r>
              <a:rPr lang="en-US" sz="1400" dirty="0"/>
              <a:t>https://www.statista.com/statistics/682204/global-smart-home-market-size/</a:t>
            </a:r>
          </a:p>
        </p:txBody>
      </p:sp>
      <p:pic>
        <p:nvPicPr>
          <p:cNvPr id="12" name="图片 11">
            <a:extLst>
              <a:ext uri="{FF2B5EF4-FFF2-40B4-BE49-F238E27FC236}">
                <a16:creationId xmlns:a16="http://schemas.microsoft.com/office/drawing/2014/main" id="{EB0E34E1-EC13-49D6-9DD5-0D648EFAA623}"/>
              </a:ext>
            </a:extLst>
          </p:cNvPr>
          <p:cNvPicPr>
            <a:picLocks noChangeAspect="1"/>
          </p:cNvPicPr>
          <p:nvPr/>
        </p:nvPicPr>
        <p:blipFill>
          <a:blip r:embed="rId3"/>
          <a:stretch>
            <a:fillRect/>
          </a:stretch>
        </p:blipFill>
        <p:spPr>
          <a:xfrm>
            <a:off x="42435" y="1227471"/>
            <a:ext cx="6028165" cy="4478927"/>
          </a:xfrm>
          <a:prstGeom prst="rect">
            <a:avLst/>
          </a:prstGeom>
        </p:spPr>
      </p:pic>
      <p:sp>
        <p:nvSpPr>
          <p:cNvPr id="13" name="矩形 12">
            <a:extLst>
              <a:ext uri="{FF2B5EF4-FFF2-40B4-BE49-F238E27FC236}">
                <a16:creationId xmlns:a16="http://schemas.microsoft.com/office/drawing/2014/main" id="{E53BC0C1-0651-43A9-84B3-BB5170C61401}"/>
              </a:ext>
            </a:extLst>
          </p:cNvPr>
          <p:cNvSpPr/>
          <p:nvPr/>
        </p:nvSpPr>
        <p:spPr>
          <a:xfrm>
            <a:off x="431690" y="5811618"/>
            <a:ext cx="6096000" cy="523220"/>
          </a:xfrm>
          <a:prstGeom prst="rect">
            <a:avLst/>
          </a:prstGeom>
        </p:spPr>
        <p:txBody>
          <a:bodyPr>
            <a:spAutoFit/>
          </a:bodyPr>
          <a:lstStyle/>
          <a:p>
            <a:r>
              <a:rPr lang="en-US" sz="1400" dirty="0"/>
              <a:t>https://www.statista.com/statistics/237505/global-revenue-from-smartphones-since-2008/</a:t>
            </a:r>
          </a:p>
        </p:txBody>
      </p:sp>
    </p:spTree>
    <p:extLst>
      <p:ext uri="{BB962C8B-B14F-4D97-AF65-F5344CB8AC3E}">
        <p14:creationId xmlns:p14="http://schemas.microsoft.com/office/powerpoint/2010/main" val="367099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1D60A5-6798-4245-B380-BE1922315943}"/>
              </a:ext>
            </a:extLst>
          </p:cNvPr>
          <p:cNvSpPr>
            <a:spLocks noGrp="1"/>
          </p:cNvSpPr>
          <p:nvPr>
            <p:ph type="dt" sz="half" idx="10"/>
          </p:nvPr>
        </p:nvSpPr>
        <p:spPr/>
        <p:txBody>
          <a:bodyPr/>
          <a:lstStyle/>
          <a:p>
            <a:fld id="{FAAD2401-12CA-AF48-9327-81DACDCB6833}"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669F57D5-5D69-45D5-AC87-37E516796FF5}"/>
              </a:ext>
            </a:extLst>
          </p:cNvPr>
          <p:cNvSpPr>
            <a:spLocks noGrp="1"/>
          </p:cNvSpPr>
          <p:nvPr>
            <p:ph type="sldNum" sz="quarter" idx="12"/>
          </p:nvPr>
        </p:nvSpPr>
        <p:spPr/>
        <p:txBody>
          <a:bodyPr/>
          <a:lstStyle/>
          <a:p>
            <a:fld id="{12633BAD-9368-460B-83A5-8FA1CBAFC089}" type="slidenum">
              <a:rPr lang="zh-CN" altLang="en-US" smtClean="0"/>
              <a:t>7</a:t>
            </a:fld>
            <a:endParaRPr lang="zh-CN" altLang="en-US"/>
          </a:p>
        </p:txBody>
      </p:sp>
      <p:sp>
        <p:nvSpPr>
          <p:cNvPr id="4" name="Title 2">
            <a:extLst>
              <a:ext uri="{FF2B5EF4-FFF2-40B4-BE49-F238E27FC236}">
                <a16:creationId xmlns:a16="http://schemas.microsoft.com/office/drawing/2014/main" id="{867C2574-D02A-4697-B9B4-7297B0532FD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The Security of Smart Devices is Concerning </a:t>
            </a:r>
          </a:p>
        </p:txBody>
      </p:sp>
      <p:pic>
        <p:nvPicPr>
          <p:cNvPr id="5" name="图片 4">
            <a:extLst>
              <a:ext uri="{FF2B5EF4-FFF2-40B4-BE49-F238E27FC236}">
                <a16:creationId xmlns:a16="http://schemas.microsoft.com/office/drawing/2014/main" id="{333DC2E6-39F9-4CAD-A345-844BCC96B3DE}"/>
              </a:ext>
            </a:extLst>
          </p:cNvPr>
          <p:cNvPicPr>
            <a:picLocks noChangeAspect="1"/>
          </p:cNvPicPr>
          <p:nvPr/>
        </p:nvPicPr>
        <p:blipFill>
          <a:blip r:embed="rId2"/>
          <a:stretch>
            <a:fillRect/>
          </a:stretch>
        </p:blipFill>
        <p:spPr>
          <a:xfrm>
            <a:off x="480504" y="1086181"/>
            <a:ext cx="5535031" cy="3937194"/>
          </a:xfrm>
          <a:prstGeom prst="rect">
            <a:avLst/>
          </a:prstGeom>
        </p:spPr>
      </p:pic>
      <p:pic>
        <p:nvPicPr>
          <p:cNvPr id="6" name="图片 5">
            <a:extLst>
              <a:ext uri="{FF2B5EF4-FFF2-40B4-BE49-F238E27FC236}">
                <a16:creationId xmlns:a16="http://schemas.microsoft.com/office/drawing/2014/main" id="{72EAD5CA-A58F-4728-A120-66CF637771B0}"/>
              </a:ext>
            </a:extLst>
          </p:cNvPr>
          <p:cNvPicPr>
            <a:picLocks noChangeAspect="1"/>
          </p:cNvPicPr>
          <p:nvPr/>
        </p:nvPicPr>
        <p:blipFill>
          <a:blip r:embed="rId3"/>
          <a:stretch>
            <a:fillRect/>
          </a:stretch>
        </p:blipFill>
        <p:spPr>
          <a:xfrm>
            <a:off x="6134243" y="1086181"/>
            <a:ext cx="5577253" cy="3516476"/>
          </a:xfrm>
          <a:prstGeom prst="rect">
            <a:avLst/>
          </a:prstGeom>
        </p:spPr>
      </p:pic>
      <p:pic>
        <p:nvPicPr>
          <p:cNvPr id="8" name="图片 7">
            <a:extLst>
              <a:ext uri="{FF2B5EF4-FFF2-40B4-BE49-F238E27FC236}">
                <a16:creationId xmlns:a16="http://schemas.microsoft.com/office/drawing/2014/main" id="{7E9C33D5-300D-4D34-AA48-06FA47BC90EF}"/>
              </a:ext>
            </a:extLst>
          </p:cNvPr>
          <p:cNvPicPr>
            <a:picLocks noChangeAspect="1"/>
          </p:cNvPicPr>
          <p:nvPr/>
        </p:nvPicPr>
        <p:blipFill>
          <a:blip r:embed="rId4"/>
          <a:stretch>
            <a:fillRect/>
          </a:stretch>
        </p:blipFill>
        <p:spPr>
          <a:xfrm>
            <a:off x="6176467" y="2709748"/>
            <a:ext cx="5268147" cy="3916882"/>
          </a:xfrm>
          <a:prstGeom prst="rect">
            <a:avLst/>
          </a:prstGeom>
        </p:spPr>
      </p:pic>
      <p:pic>
        <p:nvPicPr>
          <p:cNvPr id="10" name="图片 9">
            <a:extLst>
              <a:ext uri="{FF2B5EF4-FFF2-40B4-BE49-F238E27FC236}">
                <a16:creationId xmlns:a16="http://schemas.microsoft.com/office/drawing/2014/main" id="{DC0E742E-BC5E-4EAB-A86E-46BC7098AFCA}"/>
              </a:ext>
            </a:extLst>
          </p:cNvPr>
          <p:cNvPicPr>
            <a:picLocks noChangeAspect="1"/>
          </p:cNvPicPr>
          <p:nvPr/>
        </p:nvPicPr>
        <p:blipFill>
          <a:blip r:embed="rId5"/>
          <a:stretch>
            <a:fillRect/>
          </a:stretch>
        </p:blipFill>
        <p:spPr>
          <a:xfrm>
            <a:off x="138311" y="2382638"/>
            <a:ext cx="5784959" cy="4061429"/>
          </a:xfrm>
          <a:prstGeom prst="rect">
            <a:avLst/>
          </a:prstGeom>
        </p:spPr>
      </p:pic>
      <p:pic>
        <p:nvPicPr>
          <p:cNvPr id="9" name="图片 8">
            <a:extLst>
              <a:ext uri="{FF2B5EF4-FFF2-40B4-BE49-F238E27FC236}">
                <a16:creationId xmlns:a16="http://schemas.microsoft.com/office/drawing/2014/main" id="{98463405-D421-40A9-8C96-3D661CE72241}"/>
              </a:ext>
            </a:extLst>
          </p:cNvPr>
          <p:cNvPicPr>
            <a:picLocks noChangeAspect="1"/>
          </p:cNvPicPr>
          <p:nvPr/>
        </p:nvPicPr>
        <p:blipFill>
          <a:blip r:embed="rId6"/>
          <a:stretch>
            <a:fillRect/>
          </a:stretch>
        </p:blipFill>
        <p:spPr>
          <a:xfrm>
            <a:off x="413518" y="4376573"/>
            <a:ext cx="5699613" cy="2432619"/>
          </a:xfrm>
          <a:prstGeom prst="rect">
            <a:avLst/>
          </a:prstGeom>
        </p:spPr>
      </p:pic>
      <p:sp>
        <p:nvSpPr>
          <p:cNvPr id="11" name="矩形 10">
            <a:extLst>
              <a:ext uri="{FF2B5EF4-FFF2-40B4-BE49-F238E27FC236}">
                <a16:creationId xmlns:a16="http://schemas.microsoft.com/office/drawing/2014/main" id="{858CB75F-D4F8-4B1B-99F6-48BAE132223E}"/>
              </a:ext>
            </a:extLst>
          </p:cNvPr>
          <p:cNvSpPr/>
          <p:nvPr/>
        </p:nvSpPr>
        <p:spPr>
          <a:xfrm>
            <a:off x="1713673" y="2236494"/>
            <a:ext cx="8841140" cy="16286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Why can’t we apply traditional desktop protective mechanisms to smart devices?</a:t>
            </a:r>
          </a:p>
        </p:txBody>
      </p:sp>
    </p:spTree>
    <p:extLst>
      <p:ext uri="{BB962C8B-B14F-4D97-AF65-F5344CB8AC3E}">
        <p14:creationId xmlns:p14="http://schemas.microsoft.com/office/powerpoint/2010/main" val="32527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42922-D354-499D-88B3-3103DD1C6D5A}"/>
              </a:ext>
            </a:extLst>
          </p:cNvPr>
          <p:cNvSpPr>
            <a:spLocks noGrp="1"/>
          </p:cNvSpPr>
          <p:nvPr>
            <p:ph type="dt" sz="half" idx="10"/>
          </p:nvPr>
        </p:nvSpPr>
        <p:spPr/>
        <p:txBody>
          <a:bodyPr/>
          <a:lstStyle/>
          <a:p>
            <a:fld id="{FAAD2401-12CA-AF48-9327-81DACDCB6833}"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2560BDE9-6A8D-4B16-8880-DAFBE6F5D1E6}"/>
              </a:ext>
            </a:extLst>
          </p:cNvPr>
          <p:cNvSpPr>
            <a:spLocks noGrp="1"/>
          </p:cNvSpPr>
          <p:nvPr>
            <p:ph type="sldNum" sz="quarter" idx="12"/>
          </p:nvPr>
        </p:nvSpPr>
        <p:spPr/>
        <p:txBody>
          <a:bodyPr/>
          <a:lstStyle/>
          <a:p>
            <a:fld id="{12633BAD-9368-460B-83A5-8FA1CBAFC089}" type="slidenum">
              <a:rPr lang="zh-CN" altLang="en-US" smtClean="0"/>
              <a:t>8</a:t>
            </a:fld>
            <a:endParaRPr lang="zh-CN" altLang="en-US"/>
          </a:p>
        </p:txBody>
      </p:sp>
      <p:sp>
        <p:nvSpPr>
          <p:cNvPr id="4" name="Title 2">
            <a:extLst>
              <a:ext uri="{FF2B5EF4-FFF2-40B4-BE49-F238E27FC236}">
                <a16:creationId xmlns:a16="http://schemas.microsoft.com/office/drawing/2014/main" id="{7C5B1F9C-23D0-4026-9508-8FB7A0E69768}"/>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charset="0"/>
                <a:ea typeface="Arial" charset="0"/>
                <a:cs typeface="Arial" charset="0"/>
              </a:rPr>
              <a:t>Challenges</a:t>
            </a:r>
          </a:p>
        </p:txBody>
      </p:sp>
      <p:sp>
        <p:nvSpPr>
          <p:cNvPr id="11" name="Title 1">
            <a:extLst>
              <a:ext uri="{FF2B5EF4-FFF2-40B4-BE49-F238E27FC236}">
                <a16:creationId xmlns:a16="http://schemas.microsoft.com/office/drawing/2014/main" id="{697A5801-C6A4-4299-964F-313E6A36EF42}"/>
              </a:ext>
            </a:extLst>
          </p:cNvPr>
          <p:cNvSpPr txBox="1">
            <a:spLocks/>
          </p:cNvSpPr>
          <p:nvPr/>
        </p:nvSpPr>
        <p:spPr>
          <a:xfrm>
            <a:off x="378480" y="920225"/>
            <a:ext cx="11730039" cy="511365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dirty="0"/>
          </a:p>
        </p:txBody>
      </p:sp>
      <p:sp>
        <p:nvSpPr>
          <p:cNvPr id="12" name="Title 1">
            <a:extLst>
              <a:ext uri="{FF2B5EF4-FFF2-40B4-BE49-F238E27FC236}">
                <a16:creationId xmlns:a16="http://schemas.microsoft.com/office/drawing/2014/main" id="{6F7B4F59-0416-4620-B5F1-425DE1FB962A}"/>
              </a:ext>
            </a:extLst>
          </p:cNvPr>
          <p:cNvSpPr txBox="1">
            <a:spLocks/>
          </p:cNvSpPr>
          <p:nvPr/>
        </p:nvSpPr>
        <p:spPr>
          <a:xfrm>
            <a:off x="273738" y="920224"/>
            <a:ext cx="6394975" cy="5206837"/>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en-US" sz="2800" b="0" dirty="0">
                <a:solidFill>
                  <a:schemeClr val="tx1"/>
                </a:solidFill>
              </a:rPr>
              <a:t>Smart devices are computationally limited for powerful firewalls.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dirty="0">
                <a:solidFill>
                  <a:schemeClr val="tx1"/>
                </a:solidFill>
              </a:rPr>
              <a:t> </a:t>
            </a:r>
            <a:r>
              <a:rPr lang="en-US" sz="2800" b="0" dirty="0">
                <a:solidFill>
                  <a:schemeClr val="tx1"/>
                </a:solidFill>
              </a:rPr>
              <a:t>The OS/firmware of smart devices are quite different from those of desktops.</a:t>
            </a: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Complicated attack vectors.</a:t>
            </a:r>
          </a:p>
          <a:p>
            <a:pPr marL="457200" indent="-457200">
              <a:buFont typeface="Wingdings" panose="05000000000000000000" pitchFamily="2" charset="2"/>
              <a:buChar char="Ø"/>
            </a:pPr>
            <a:endParaRPr lang="en-US" sz="2800" dirty="0">
              <a:solidFill>
                <a:schemeClr val="tx1"/>
              </a:solidFill>
            </a:endParaRPr>
          </a:p>
        </p:txBody>
      </p:sp>
      <p:pic>
        <p:nvPicPr>
          <p:cNvPr id="3074" name="Picture 2" descr="Image result for firewall icon">
            <a:extLst>
              <a:ext uri="{FF2B5EF4-FFF2-40B4-BE49-F238E27FC236}">
                <a16:creationId xmlns:a16="http://schemas.microsoft.com/office/drawing/2014/main" id="{63BDC1B1-D64E-46F1-848B-BEA119B38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862" y="747348"/>
            <a:ext cx="1492844" cy="1492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ndroid icon">
            <a:extLst>
              <a:ext uri="{FF2B5EF4-FFF2-40B4-BE49-F238E27FC236}">
                <a16:creationId xmlns:a16="http://schemas.microsoft.com/office/drawing/2014/main" id="{C205AF1D-13F2-418B-8BC8-C58435CC7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637" y="2872654"/>
            <a:ext cx="1246470" cy="1246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os icon">
            <a:extLst>
              <a:ext uri="{FF2B5EF4-FFF2-40B4-BE49-F238E27FC236}">
                <a16:creationId xmlns:a16="http://schemas.microsoft.com/office/drawing/2014/main" id="{5FC0EB88-0642-488B-A487-39C8356CD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2111" y="2843956"/>
            <a:ext cx="1246471" cy="12464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mware icon">
            <a:extLst>
              <a:ext uri="{FF2B5EF4-FFF2-40B4-BE49-F238E27FC236}">
                <a16:creationId xmlns:a16="http://schemas.microsoft.com/office/drawing/2014/main" id="{0450F560-C3FC-40B4-99A1-AE96C8A4D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4669" y="2712771"/>
            <a:ext cx="1566235" cy="15662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indows icon">
            <a:extLst>
              <a:ext uri="{FF2B5EF4-FFF2-40B4-BE49-F238E27FC236}">
                <a16:creationId xmlns:a16="http://schemas.microsoft.com/office/drawing/2014/main" id="{89C1BA1A-8019-470F-A98F-F1CCE30BE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755" y="4316355"/>
            <a:ext cx="1085058" cy="10850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AD794C-1631-4C77-9541-C647ACA4F517}"/>
              </a:ext>
            </a:extLst>
          </p:cNvPr>
          <p:cNvSpPr txBox="1"/>
          <p:nvPr/>
        </p:nvSpPr>
        <p:spPr>
          <a:xfrm>
            <a:off x="8834005" y="4274918"/>
            <a:ext cx="473206" cy="369332"/>
          </a:xfrm>
          <a:prstGeom prst="rect">
            <a:avLst/>
          </a:prstGeom>
          <a:noFill/>
        </p:spPr>
        <p:txBody>
          <a:bodyPr wrap="none" rtlCol="0">
            <a:spAutoFit/>
          </a:bodyPr>
          <a:lstStyle/>
          <a:p>
            <a:r>
              <a:rPr lang="en-US" dirty="0"/>
              <a:t>VS</a:t>
            </a:r>
          </a:p>
        </p:txBody>
      </p:sp>
      <p:pic>
        <p:nvPicPr>
          <p:cNvPr id="3084" name="Picture 12" descr="Image result for linux icon">
            <a:extLst>
              <a:ext uri="{FF2B5EF4-FFF2-40B4-BE49-F238E27FC236}">
                <a16:creationId xmlns:a16="http://schemas.microsoft.com/office/drawing/2014/main" id="{A9B900DC-BFF3-4552-9F6F-9CD7DC603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4396" y="4287500"/>
            <a:ext cx="1113913" cy="1113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hacker icon">
            <a:extLst>
              <a:ext uri="{FF2B5EF4-FFF2-40B4-BE49-F238E27FC236}">
                <a16:creationId xmlns:a16="http://schemas.microsoft.com/office/drawing/2014/main" id="{3AE345B7-0BA9-42D7-BDF9-CBFF4E1DFE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5230" y="5251074"/>
            <a:ext cx="1058666" cy="139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par>
                                <p:cTn id="26" presetID="10" presetClass="entr" presetSubtype="0" fill="hold" nodeType="withEffect">
                                  <p:stCondLst>
                                    <p:cond delay="0"/>
                                  </p:stCondLst>
                                  <p:childTnLst>
                                    <p:set>
                                      <p:cBhvr>
                                        <p:cTn id="27" dur="1" fill="hold">
                                          <p:stCondLst>
                                            <p:cond delay="0"/>
                                          </p:stCondLst>
                                        </p:cTn>
                                        <p:tgtEl>
                                          <p:spTgt spid="3080"/>
                                        </p:tgtEl>
                                        <p:attrNameLst>
                                          <p:attrName>style.visibility</p:attrName>
                                        </p:attrNameLst>
                                      </p:cBhvr>
                                      <p:to>
                                        <p:strVal val="visible"/>
                                      </p:to>
                                    </p:set>
                                    <p:animEffect transition="in" filter="fade">
                                      <p:cBhvr>
                                        <p:cTn id="28" dur="500"/>
                                        <p:tgtEl>
                                          <p:spTgt spid="3080"/>
                                        </p:tgtEl>
                                      </p:cBhvr>
                                    </p:animEffect>
                                  </p:childTnLst>
                                </p:cTn>
                              </p:par>
                              <p:par>
                                <p:cTn id="29" presetID="10" presetClass="entr" presetSubtype="0" fill="hold" nodeType="withEffect">
                                  <p:stCondLst>
                                    <p:cond delay="0"/>
                                  </p:stCondLst>
                                  <p:childTnLst>
                                    <p:set>
                                      <p:cBhvr>
                                        <p:cTn id="30" dur="1" fill="hold">
                                          <p:stCondLst>
                                            <p:cond delay="0"/>
                                          </p:stCondLst>
                                        </p:cTn>
                                        <p:tgtEl>
                                          <p:spTgt spid="3082"/>
                                        </p:tgtEl>
                                        <p:attrNameLst>
                                          <p:attrName>style.visibility</p:attrName>
                                        </p:attrNameLst>
                                      </p:cBhvr>
                                      <p:to>
                                        <p:strVal val="visible"/>
                                      </p:to>
                                    </p:set>
                                    <p:animEffect transition="in" filter="fade">
                                      <p:cBhvr>
                                        <p:cTn id="31" dur="500"/>
                                        <p:tgtEl>
                                          <p:spTgt spid="30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3084"/>
                                        </p:tgtEl>
                                        <p:attrNameLst>
                                          <p:attrName>style.visibility</p:attrName>
                                        </p:attrNameLst>
                                      </p:cBhvr>
                                      <p:to>
                                        <p:strVal val="visible"/>
                                      </p:to>
                                    </p:set>
                                    <p:animEffect transition="in" filter="fade">
                                      <p:cBhvr>
                                        <p:cTn id="37" dur="500"/>
                                        <p:tgtEl>
                                          <p:spTgt spid="308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8" end="8"/>
                                            </p:txEl>
                                          </p:spTgt>
                                        </p:tgtEl>
                                        <p:attrNameLst>
                                          <p:attrName>style.visibility</p:attrName>
                                        </p:attrNameLst>
                                      </p:cBhvr>
                                      <p:to>
                                        <p:strVal val="visible"/>
                                      </p:to>
                                    </p:set>
                                    <p:animEffect transition="in" filter="fade">
                                      <p:cBhvr>
                                        <p:cTn id="42" dur="500"/>
                                        <p:tgtEl>
                                          <p:spTgt spid="1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86"/>
                                        </p:tgtEl>
                                        <p:attrNameLst>
                                          <p:attrName>style.visibility</p:attrName>
                                        </p:attrNameLst>
                                      </p:cBhvr>
                                      <p:to>
                                        <p:strVal val="visible"/>
                                      </p:to>
                                    </p:set>
                                    <p:animEffect transition="in" filter="fade">
                                      <p:cBhvr>
                                        <p:cTn id="47"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67ED96-631C-4429-83FC-D6ED4D91EA72}"/>
              </a:ext>
            </a:extLst>
          </p:cNvPr>
          <p:cNvSpPr>
            <a:spLocks noGrp="1"/>
          </p:cNvSpPr>
          <p:nvPr>
            <p:ph type="dt" sz="half" idx="10"/>
          </p:nvPr>
        </p:nvSpPr>
        <p:spPr/>
        <p:txBody>
          <a:bodyPr/>
          <a:lstStyle/>
          <a:p>
            <a:fld id="{FAAD2401-12CA-AF48-9327-81DACDCB6833}" type="datetime1">
              <a:rPr lang="en-US" altLang="zh-CN" smtClean="0"/>
              <a:t>11/30/2018</a:t>
            </a:fld>
            <a:endParaRPr lang="zh-CN" altLang="en-US"/>
          </a:p>
        </p:txBody>
      </p:sp>
      <p:sp>
        <p:nvSpPr>
          <p:cNvPr id="3" name="灯片编号占位符 2">
            <a:extLst>
              <a:ext uri="{FF2B5EF4-FFF2-40B4-BE49-F238E27FC236}">
                <a16:creationId xmlns:a16="http://schemas.microsoft.com/office/drawing/2014/main" id="{F2729F1B-56AA-4233-8F4A-9FABA8B8E59F}"/>
              </a:ext>
            </a:extLst>
          </p:cNvPr>
          <p:cNvSpPr>
            <a:spLocks noGrp="1"/>
          </p:cNvSpPr>
          <p:nvPr>
            <p:ph type="sldNum" sz="quarter" idx="12"/>
          </p:nvPr>
        </p:nvSpPr>
        <p:spPr/>
        <p:txBody>
          <a:bodyPr/>
          <a:lstStyle/>
          <a:p>
            <a:fld id="{12633BAD-9368-460B-83A5-8FA1CBAFC089}" type="slidenum">
              <a:rPr lang="zh-CN" altLang="en-US" smtClean="0"/>
              <a:t>9</a:t>
            </a:fld>
            <a:endParaRPr lang="zh-CN" altLang="en-US"/>
          </a:p>
        </p:txBody>
      </p:sp>
      <p:sp>
        <p:nvSpPr>
          <p:cNvPr id="4" name="Title 2">
            <a:extLst>
              <a:ext uri="{FF2B5EF4-FFF2-40B4-BE49-F238E27FC236}">
                <a16:creationId xmlns:a16="http://schemas.microsoft.com/office/drawing/2014/main" id="{B7E47C9B-94EC-4548-AA1B-7F83EA6AF4B5}"/>
              </a:ext>
            </a:extLst>
          </p:cNvPr>
          <p:cNvSpPr txBox="1">
            <a:spLocks/>
          </p:cNvSpPr>
          <p:nvPr/>
        </p:nvSpPr>
        <p:spPr>
          <a:xfrm>
            <a:off x="176981" y="122571"/>
            <a:ext cx="10370651" cy="452168"/>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latin typeface="Arial" charset="0"/>
                <a:ea typeface="Arial" charset="0"/>
                <a:cs typeface="Arial" charset="0"/>
              </a:rPr>
              <a:t>Contributions</a:t>
            </a:r>
            <a:endParaRPr lang="en-US" dirty="0">
              <a:latin typeface="Arial" charset="0"/>
              <a:ea typeface="Arial" charset="0"/>
              <a:cs typeface="Arial" charset="0"/>
            </a:endParaRPr>
          </a:p>
        </p:txBody>
      </p:sp>
      <p:sp>
        <p:nvSpPr>
          <p:cNvPr id="13" name="Title 1">
            <a:extLst>
              <a:ext uri="{FF2B5EF4-FFF2-40B4-BE49-F238E27FC236}">
                <a16:creationId xmlns:a16="http://schemas.microsoft.com/office/drawing/2014/main" id="{BDD7E3DB-082C-43AB-9A3D-79B193C8870D}"/>
              </a:ext>
            </a:extLst>
          </p:cNvPr>
          <p:cNvSpPr txBox="1">
            <a:spLocks/>
          </p:cNvSpPr>
          <p:nvPr/>
        </p:nvSpPr>
        <p:spPr>
          <a:xfrm>
            <a:off x="273738" y="920225"/>
            <a:ext cx="11252361" cy="3075180"/>
          </a:xfrm>
          <a:prstGeom prst="rect">
            <a:avLst/>
          </a:prstGeom>
        </p:spPr>
        <p:txBody>
          <a:bodyPr>
            <a:noAutofit/>
          </a:bodyPr>
          <a:lstStyle>
            <a:lvl1pPr algn="l" defTabSz="914400" rtl="0" eaLnBrk="1" latinLnBrk="0" hangingPunct="1">
              <a:spcBef>
                <a:spcPct val="0"/>
              </a:spcBef>
              <a:buNone/>
              <a:defRPr lang="en-US" sz="3600" b="1" kern="1200" dirty="0">
                <a:ln>
                  <a:noFill/>
                </a:ln>
                <a:solidFill>
                  <a:schemeClr val="bg1"/>
                </a:solidFill>
                <a:latin typeface="Arial" panose="020B0604020202020204" pitchFamily="34" charset="0"/>
                <a:ea typeface="+mn-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tx1"/>
                </a:solidFill>
              </a:rPr>
              <a:t>In this proposal, we:</a:t>
            </a: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from OS perspective</a:t>
            </a:r>
          </a:p>
          <a:p>
            <a:pPr marL="971550" lvl="1" indent="-51435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Identify new design flaw in Android Task Mechanism</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Implement four novel attacks exploiting the flaw</a:t>
            </a:r>
          </a:p>
          <a:p>
            <a:pPr marL="971550" lvl="1" indent="-51435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Develop defense mechanism to eliminate the threat</a:t>
            </a:r>
          </a:p>
          <a:p>
            <a:pPr marL="971550" lvl="1" indent="-514350">
              <a:buFont typeface="Arial" panose="020B0604020202020204" pitchFamily="34" charset="0"/>
              <a:buChar char="•"/>
            </a:pPr>
            <a:endParaRPr lang="en-US" sz="2400" b="0" dirty="0">
              <a:solidFill>
                <a:schemeClr val="tx1"/>
              </a:solidFill>
              <a:latin typeface="Arial" panose="020B0604020202020204" pitchFamily="34" charset="0"/>
              <a:cs typeface="Arial" panose="020B0604020202020204" pitchFamily="34" charset="0"/>
            </a:endParaRPr>
          </a:p>
          <a:p>
            <a:endParaRPr lang="en-US" sz="2800" b="0" dirty="0">
              <a:solidFill>
                <a:schemeClr val="tx1"/>
              </a:solidFill>
            </a:endParaRPr>
          </a:p>
          <a:p>
            <a:pPr marL="457200" indent="-457200">
              <a:buFont typeface="Wingdings" panose="05000000000000000000" pitchFamily="2" charset="2"/>
              <a:buChar char="Ø"/>
            </a:pPr>
            <a:r>
              <a:rPr lang="en-US" sz="2800" b="0" dirty="0">
                <a:solidFill>
                  <a:schemeClr val="tx1"/>
                </a:solidFill>
              </a:rPr>
              <a:t>Study security/privacy issues of Android Side-Channel Information</a:t>
            </a:r>
            <a:endParaRPr lang="en-US" sz="2400" b="0" dirty="0">
              <a:solidFill>
                <a:schemeClr val="tx1"/>
              </a:solidFill>
            </a:endParaRPr>
          </a:p>
          <a:p>
            <a:pPr marL="914400" lvl="1"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Correlate Android side channels with social network events</a:t>
            </a:r>
          </a:p>
          <a:p>
            <a:pPr marL="914400" lvl="1" indent="-4572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rPr>
              <a:t>Infer user’s identity based on the events with 96.81% accuracy</a:t>
            </a:r>
          </a:p>
          <a:p>
            <a:pPr marL="457200" indent="-457200">
              <a:buFont typeface="Wingdings" panose="05000000000000000000" pitchFamily="2" charset="2"/>
              <a:buChar char="Ø"/>
            </a:pPr>
            <a:endParaRPr lang="en-US" sz="2800" b="0" dirty="0">
              <a:solidFill>
                <a:schemeClr val="tx1"/>
              </a:solidFill>
            </a:endParaRPr>
          </a:p>
        </p:txBody>
      </p:sp>
    </p:spTree>
    <p:extLst>
      <p:ext uri="{BB962C8B-B14F-4D97-AF65-F5344CB8AC3E}">
        <p14:creationId xmlns:p14="http://schemas.microsoft.com/office/powerpoint/2010/main" val="1571996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3742</Words>
  <Application>Microsoft Office PowerPoint</Application>
  <PresentationFormat>宽屏</PresentationFormat>
  <Paragraphs>810</Paragraphs>
  <Slides>58</Slides>
  <Notes>19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71" baseType="lpstr">
      <vt:lpstr>等线</vt:lpstr>
      <vt:lpstr>Arial</vt:lpstr>
      <vt:lpstr>Book Antiqua</vt:lpstr>
      <vt:lpstr>Bookman Old Style</vt:lpstr>
      <vt:lpstr>Cambria</vt:lpstr>
      <vt:lpstr>Cambria Math</vt:lpstr>
      <vt:lpstr>Courier New</vt:lpstr>
      <vt:lpstr>Franklin Gothic Medium</vt:lpstr>
      <vt:lpstr>Impact</vt:lpstr>
      <vt:lpstr>Times New Roman</vt:lpstr>
      <vt:lpstr>Wingdings</vt:lpstr>
      <vt:lpstr>GW General</vt:lpstr>
      <vt:lpstr>Adobe Acrobat Document</vt:lpstr>
      <vt:lpstr>Security and Privacy of Smart Devices  Yinhao Xiao </vt:lpstr>
      <vt:lpstr>PowerPoint 演示文稿</vt:lpstr>
      <vt:lpstr>PowerPoint 演示文稿</vt:lpstr>
      <vt:lpstr>What Are Smart Devices?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 Android?</vt:lpstr>
      <vt:lpstr>Android App Isolation</vt:lpstr>
      <vt:lpstr>App Interaction</vt:lpstr>
      <vt:lpstr>Android Task Mechanism</vt:lpstr>
      <vt:lpstr>Privacy Concerns of Android Task Mechanism</vt:lpstr>
      <vt:lpstr>Our Goal</vt:lpstr>
      <vt:lpstr>M1: Understanding Android Task Mechanism</vt:lpstr>
      <vt:lpstr>Key Attributes of Task Mechanism</vt:lpstr>
      <vt:lpstr>Control Conditions of Task Mechanism</vt:lpstr>
      <vt:lpstr>PowerPoint 演示文稿</vt:lpstr>
      <vt:lpstr>PowerPoint 演示文稿</vt:lpstr>
      <vt:lpstr>M2: Understanding Task Privilege </vt:lpstr>
      <vt:lpstr>M3: Exploitation Analysis</vt:lpstr>
      <vt:lpstr>PowerPoint 演示文稿</vt:lpstr>
      <vt:lpstr>PowerPoint 演示文稿</vt:lpstr>
      <vt:lpstr>Other Attack Cases</vt:lpstr>
      <vt:lpstr>M4: Task Interference Checking</vt:lpstr>
      <vt:lpstr>Task Interference Checking System</vt:lpstr>
      <vt:lpstr>Conclusion of This Work</vt:lpstr>
      <vt:lpstr>PowerPoint 演示文稿</vt:lpstr>
      <vt:lpstr>PowerPoint 演示文稿</vt:lpstr>
      <vt:lpstr>Mobile Social Networking</vt:lpstr>
      <vt:lpstr>Security Concerns?</vt:lpstr>
      <vt:lpstr>The Work of Zhou et al. [CCS2013]</vt:lpstr>
      <vt:lpstr>Limitations of [CCS2013]</vt:lpstr>
      <vt:lpstr>Our Improved Approach</vt:lpstr>
      <vt:lpstr>DS-SN Correlation: Android Side Channels</vt:lpstr>
      <vt:lpstr>DS-SN Correlation: Observation</vt:lpstr>
      <vt:lpstr>DS-SN Correlation: Memory Regression Algorithm</vt:lpstr>
      <vt:lpstr>DS-SN Correlation: Inference of Social Network Events</vt:lpstr>
      <vt:lpstr>DS-SN Correlation: Inference of Social Network Events</vt:lpstr>
      <vt:lpstr>DS-SN Correlation: Inference of Social Network Events</vt:lpstr>
      <vt:lpstr>DS-SN Correlation: Crawling Social Network Events</vt:lpstr>
      <vt:lpstr>Observation</vt:lpstr>
      <vt:lpstr>SN-SN Correlation</vt:lpstr>
      <vt:lpstr>SN-SN Correlation: Attribute Similarity Metrics</vt:lpstr>
      <vt:lpstr>SN-SN Correlation: Attribute Similarity Metrics</vt:lpstr>
      <vt:lpstr>SN-SN Correlation: Attribute Similarity Metrics</vt:lpstr>
      <vt:lpstr>Experiment Setup</vt:lpstr>
      <vt:lpstr>DS-SN Performance: Inference of SN Events</vt:lpstr>
      <vt:lpstr>DS-SN Performance: Identity Correlation</vt:lpstr>
      <vt:lpstr>SN-SN Performance: </vt:lpstr>
      <vt:lpstr>PowerPoint 演示文稿</vt:lpstr>
      <vt:lpstr>Conclusion and Future Works</vt:lpstr>
      <vt:lpstr>Preliminary Results of Future Works</vt:lpstr>
      <vt:lpstr>Preliminary Results of Future Works</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PPT</dc:title>
  <dc:subject/>
  <dc:creator>Cheng</dc:creator>
  <cp:keywords/>
  <dc:description/>
  <cp:lastModifiedBy>Xiao, Yinhao</cp:lastModifiedBy>
  <cp:revision>1036</cp:revision>
  <dcterms:created xsi:type="dcterms:W3CDTF">2017-08-26T20:24:41Z</dcterms:created>
  <dcterms:modified xsi:type="dcterms:W3CDTF">2018-12-01T08:26:14Z</dcterms:modified>
  <cp:category/>
</cp:coreProperties>
</file>